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57" r:id="rId6"/>
    <p:sldId id="266" r:id="rId7"/>
    <p:sldId id="260" r:id="rId8"/>
    <p:sldId id="261" r:id="rId9"/>
    <p:sldId id="263" r:id="rId10"/>
    <p:sldId id="264" r:id="rId11"/>
    <p:sldId id="265" r:id="rId12"/>
    <p:sldId id="267" r:id="rId13"/>
    <p:sldId id="268" r:id="rId14"/>
    <p:sldId id="269" r:id="rId15"/>
    <p:sldId id="27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3" d="100"/>
          <a:sy n="73"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E22442-D33F-48A3-9AFE-6F8071ADA460}"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147972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22442-D33F-48A3-9AFE-6F8071ADA460}"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55176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22442-D33F-48A3-9AFE-6F8071ADA460}"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105258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22442-D33F-48A3-9AFE-6F8071ADA460}"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106911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E22442-D33F-48A3-9AFE-6F8071ADA460}" type="datetimeFigureOut">
              <a:rPr lang="en-GB" smtClean="0"/>
              <a:t>03/12/2021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279691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E22442-D33F-48A3-9AFE-6F8071ADA460}"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102297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E22442-D33F-48A3-9AFE-6F8071ADA460}" type="datetimeFigureOut">
              <a:rPr lang="en-GB" smtClean="0"/>
              <a:t>03/12/2021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368773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E22442-D33F-48A3-9AFE-6F8071ADA460}" type="datetimeFigureOut">
              <a:rPr lang="en-GB" smtClean="0"/>
              <a:t>03/12/2021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413770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22442-D33F-48A3-9AFE-6F8071ADA460}" type="datetimeFigureOut">
              <a:rPr lang="en-GB" smtClean="0"/>
              <a:t>03/12/2021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38474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E22442-D33F-48A3-9AFE-6F8071ADA460}"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130488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E22442-D33F-48A3-9AFE-6F8071ADA460}" type="datetimeFigureOut">
              <a:rPr lang="en-GB" smtClean="0"/>
              <a:t>03/12/2021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631CE-21B6-4160-A4D7-ADB48DB6F58A}" type="slidenum">
              <a:rPr lang="en-GB" smtClean="0"/>
              <a:t>‹#›</a:t>
            </a:fld>
            <a:endParaRPr lang="en-GB"/>
          </a:p>
        </p:txBody>
      </p:sp>
    </p:spTree>
    <p:extLst>
      <p:ext uri="{BB962C8B-B14F-4D97-AF65-F5344CB8AC3E}">
        <p14:creationId xmlns:p14="http://schemas.microsoft.com/office/powerpoint/2010/main" val="61578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22442-D33F-48A3-9AFE-6F8071ADA460}" type="datetimeFigureOut">
              <a:rPr lang="en-GB" smtClean="0"/>
              <a:t>03/12/2021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631CE-21B6-4160-A4D7-ADB48DB6F58A}" type="slidenum">
              <a:rPr lang="en-GB" smtClean="0"/>
              <a:t>‹#›</a:t>
            </a:fld>
            <a:endParaRPr lang="en-GB"/>
          </a:p>
        </p:txBody>
      </p:sp>
    </p:spTree>
    <p:extLst>
      <p:ext uri="{BB962C8B-B14F-4D97-AF65-F5344CB8AC3E}">
        <p14:creationId xmlns:p14="http://schemas.microsoft.com/office/powerpoint/2010/main" val="1211967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5577"/>
            <a:ext cx="9144000" cy="2220686"/>
          </a:xfrm>
        </p:spPr>
        <p:txBody>
          <a:bodyPr>
            <a:normAutofit fontScale="90000"/>
          </a:bodyPr>
          <a:lstStyle/>
          <a:p>
            <a:r>
              <a:rPr lang="en-GB" sz="4000" dirty="0" smtClean="0"/>
              <a:t>KS 3 (year 7 and 8)</a:t>
            </a:r>
            <a:br>
              <a:rPr lang="en-GB" sz="4000" dirty="0" smtClean="0"/>
            </a:br>
            <a:r>
              <a:rPr lang="en-GB" dirty="0" smtClean="0"/>
              <a:t> Art and Design Department</a:t>
            </a:r>
            <a:br>
              <a:rPr lang="en-GB" dirty="0" smtClean="0"/>
            </a:br>
            <a:r>
              <a:rPr lang="en-GB" dirty="0" smtClean="0"/>
              <a:t>The Buckingham School</a:t>
            </a:r>
            <a:endParaRPr lang="en-GB" dirty="0"/>
          </a:p>
        </p:txBody>
      </p:sp>
      <p:sp>
        <p:nvSpPr>
          <p:cNvPr id="3" name="Subtitle 2"/>
          <p:cNvSpPr>
            <a:spLocks noGrp="1"/>
          </p:cNvSpPr>
          <p:nvPr>
            <p:ph type="subTitle" idx="1"/>
          </p:nvPr>
        </p:nvSpPr>
        <p:spPr>
          <a:xfrm>
            <a:off x="1524000" y="2756263"/>
            <a:ext cx="9144000" cy="3775166"/>
          </a:xfrm>
        </p:spPr>
        <p:txBody>
          <a:bodyPr>
            <a:normAutofit/>
          </a:bodyPr>
          <a:lstStyle/>
          <a:p>
            <a:r>
              <a:rPr lang="en-GB" sz="2800" b="1" dirty="0" smtClean="0"/>
              <a:t>Mastery Model of Assessment</a:t>
            </a:r>
          </a:p>
          <a:p>
            <a:r>
              <a:rPr lang="en-GB" dirty="0" smtClean="0"/>
              <a:t>Art and Design lessons will engage, inspire and challenge pupils, equipping them with the knowledge and skills to experiment, invent and create their own works of art, craft and design.</a:t>
            </a:r>
          </a:p>
          <a:p>
            <a:r>
              <a:rPr lang="en-GB" dirty="0" smtClean="0"/>
              <a:t>Students will be encouraged to think critically and develop an understanding of art and design and how it both reflects and shapes our history and contributes to cultural creativity.</a:t>
            </a:r>
          </a:p>
          <a:p>
            <a:endParaRPr lang="en-GB" dirty="0"/>
          </a:p>
        </p:txBody>
      </p:sp>
    </p:spTree>
    <p:extLst>
      <p:ext uri="{BB962C8B-B14F-4D97-AF65-F5344CB8AC3E}">
        <p14:creationId xmlns:p14="http://schemas.microsoft.com/office/powerpoint/2010/main" val="208508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068" y="796836"/>
            <a:ext cx="11612881" cy="4755148"/>
          </a:xfrm>
          <a:prstGeom prst="rect">
            <a:avLst/>
          </a:prstGeom>
        </p:spPr>
        <p:txBody>
          <a:bodyPr wrap="square">
            <a:spAutoFit/>
          </a:bodyPr>
          <a:lstStyle/>
          <a:p>
            <a:pPr algn="ctr">
              <a:lnSpc>
                <a:spcPts val="1200"/>
              </a:lnSpc>
              <a:spcAft>
                <a:spcPts val="800"/>
              </a:spcAft>
            </a:pPr>
            <a:r>
              <a:rPr lang="en-GB" sz="1400" b="1" dirty="0" smtClean="0">
                <a:effectLst/>
                <a:latin typeface="Arial" panose="020B0604020202020204" pitchFamily="34" charset="0"/>
                <a:ea typeface="Times New Roman" panose="02020603050405020304" pitchFamily="18" charset="0"/>
                <a:cs typeface="Times New Roman" panose="02020603050405020304" pitchFamily="18" charset="0"/>
              </a:rPr>
              <a:t>Level 4 - S</a:t>
            </a:r>
            <a:endParaRPr lang="en-GB"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atin typeface="Arial" panose="020B0604020202020204" pitchFamily="34" charset="0"/>
                <a:ea typeface="Times New Roman" panose="02020603050405020304" pitchFamily="18" charset="0"/>
                <a:cs typeface="Times New Roman" panose="02020603050405020304" pitchFamily="18" charset="0"/>
              </a:rPr>
              <a:t>Pupils use a variety of approaches to explore and experiment with ideas, information and resources in order to develop their intentions.  They investigate and develop a range of practical skills and use the qualities of materials and processes purposefully to suit their intentions when designing and making. They compare and comment on differing ideas, methods and approaches used by artists, craftspeople and designers, relating these to the contexts in which the work was made.  They discuss their own work and that of others and consider how they might adapt and refine their ideas, skills and processes.</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5 - M</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take some creative risks when exploring, experimenting and responding to ideas and selecting information and resources in order to develop their work. When designing and making, they develop and use their technical knowledge and skills to manipulate the qualities of materials, processes and the formal elements appropriately. They consider and discuss the ideas, methods and approaches that are used by artists, craftspeople and designers, relating these to both context and purpose. They evaluate their own work and that of others, reflecting on their own view of its purpose and meaning. They are able to adapt and refine their ideas, processes and intentions.</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6 - M</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accept creative risks, exploring and experimenting with ideas independently and inventively and using a range of appropriate resources imaginatively to develop, design and make work. They apply their technical knowledge and skills to realise their intentions, using the qualities of materials, processes and the formal elements effectively.  They interpret and explain how ideas and meanings are conveyed by artists, craftspeople and designers, recognising the varied characteristics of different historical, social and cultural contexts. They provide a reasoned evaluation of the purpose and meaning of their own work and that of others. They use their critical understanding to develop their own views and practice.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272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09" y="1201783"/>
            <a:ext cx="11521440" cy="4550763"/>
          </a:xfrm>
          <a:prstGeom prst="rect">
            <a:avLst/>
          </a:prstGeom>
        </p:spPr>
        <p:txBody>
          <a:bodyPr wrap="square">
            <a:spAutoFit/>
          </a:bodyPr>
          <a:lstStyle/>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7 -  M</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learn from taking creative risks that help them to form and develop their ideas and to create purposeful, imaginative work with some originality. They demonstrate confident understanding and use of materials, processes and the formal elements, combining these thoughtfully to realise their intentions. They analyse and comment on their own and others’ work, appreciating how codes and conventions are used to express ideas in different genres, styles and traditions. They explain how and why their understanding of the work of others affects their own ideas, values and practice.</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8 -  M</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develop, express and realise ideas in often original ways, confidently exploiting what they learn from taking creative risks and from their understanding of creative processes. They exploit the potential of materials and processes independently, making both intuitive and analytical judgements to develop and realise their intentions. They analyse, engage with, and question critically aspects of their own and others’ work, identifying how beliefs, values and meanings are expressed and shared. They confidently express reasoned judgements about their own work and that of others, demonstrating analytical, critical and contextual understanding.</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Exceptional performance 9 -  M</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are in command of their creative practice, recognising and using a variety of strategies to develop ideas that are personal, original and imaginative. They use the differing qualities and potential of materials and processes with deliberation and maturity in order to create work that successfully fulfils their intentions. They critically engage with their own and others’ work, identifying why ideas and meanings are subject to different interpretations and using their understanding to extend their thinking and practical work. They extend their ideas and sustain their investigations by responding to new possibilities and meanings. They communicate their own ideas, insights and views.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2528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89709"/>
            <a:ext cx="11367655" cy="5293757"/>
          </a:xfrm>
          <a:prstGeom prst="rect">
            <a:avLst/>
          </a:prstGeom>
        </p:spPr>
        <p:txBody>
          <a:bodyPr wrap="square">
            <a:spAutoFit/>
          </a:bodyPr>
          <a:lstStyle/>
          <a:p>
            <a:pPr marL="342900" indent="-342900" algn="ctr"/>
            <a:r>
              <a:rPr lang="en-GB" sz="8000" b="1" dirty="0"/>
              <a:t>Emerging</a:t>
            </a:r>
            <a:r>
              <a:rPr lang="en-GB" sz="8000" dirty="0"/>
              <a:t> – </a:t>
            </a:r>
            <a:r>
              <a:rPr lang="en-GB" sz="8000" dirty="0" smtClean="0"/>
              <a:t> E</a:t>
            </a:r>
          </a:p>
          <a:p>
            <a:pPr marL="342900" indent="-342900" algn="ctr"/>
            <a:endParaRPr lang="en-GB" sz="8000" dirty="0"/>
          </a:p>
          <a:p>
            <a:pPr marL="342900" indent="-342900" algn="ctr"/>
            <a:endParaRPr lang="en-GB" sz="8000" dirty="0"/>
          </a:p>
          <a:p>
            <a:pPr marL="342900" indent="-342900" algn="ctr"/>
            <a:r>
              <a:rPr lang="en-GB" sz="8000" b="1" dirty="0"/>
              <a:t>Developing</a:t>
            </a:r>
            <a:r>
              <a:rPr lang="en-GB" sz="8000" dirty="0"/>
              <a:t> </a:t>
            </a:r>
            <a:r>
              <a:rPr lang="en-GB" sz="8000" dirty="0" smtClean="0"/>
              <a:t>– </a:t>
            </a:r>
            <a:r>
              <a:rPr lang="en-GB" sz="8000" dirty="0"/>
              <a:t>D</a:t>
            </a:r>
          </a:p>
          <a:p>
            <a:endParaRPr lang="en-GB" dirty="0"/>
          </a:p>
        </p:txBody>
      </p:sp>
    </p:spTree>
    <p:extLst>
      <p:ext uri="{BB962C8B-B14F-4D97-AF65-F5344CB8AC3E}">
        <p14:creationId xmlns:p14="http://schemas.microsoft.com/office/powerpoint/2010/main" val="265588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417" y="561109"/>
            <a:ext cx="11326091" cy="4524315"/>
          </a:xfrm>
          <a:prstGeom prst="rect">
            <a:avLst/>
          </a:prstGeom>
        </p:spPr>
        <p:txBody>
          <a:bodyPr wrap="square">
            <a:spAutoFit/>
          </a:bodyPr>
          <a:lstStyle/>
          <a:p>
            <a:pPr marL="342900" indent="-342900" algn="ctr"/>
            <a:r>
              <a:rPr lang="en-GB" sz="9600" b="1" smtClean="0"/>
              <a:t>Secure</a:t>
            </a:r>
            <a:r>
              <a:rPr lang="en-GB" sz="9600" smtClean="0"/>
              <a:t> –  S</a:t>
            </a:r>
          </a:p>
          <a:p>
            <a:pPr marL="342900" indent="-342900" algn="ctr"/>
            <a:endParaRPr lang="en-GB" sz="9600" smtClean="0"/>
          </a:p>
          <a:p>
            <a:pPr marL="342900" indent="-342900" algn="ctr"/>
            <a:r>
              <a:rPr lang="en-GB" sz="9600" b="1" smtClean="0"/>
              <a:t>Mastered</a:t>
            </a:r>
            <a:r>
              <a:rPr lang="en-GB" sz="9600" smtClean="0"/>
              <a:t> – </a:t>
            </a:r>
            <a:r>
              <a:rPr lang="en-GB" sz="9600" i="1" smtClean="0"/>
              <a:t> M</a:t>
            </a:r>
            <a:endParaRPr lang="en-GB" sz="9600" i="1" dirty="0"/>
          </a:p>
        </p:txBody>
      </p:sp>
    </p:spTree>
    <p:extLst>
      <p:ext uri="{BB962C8B-B14F-4D97-AF65-F5344CB8AC3E}">
        <p14:creationId xmlns:p14="http://schemas.microsoft.com/office/powerpoint/2010/main" val="193504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297420"/>
          </a:xfrm>
        </p:spPr>
        <p:txBody>
          <a:bodyPr>
            <a:normAutofit fontScale="90000"/>
          </a:bodyPr>
          <a:lstStyle/>
          <a:p>
            <a:pPr algn="ctr"/>
            <a:r>
              <a:rPr lang="en-GB" dirty="0" smtClean="0"/>
              <a:t>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endParaRPr lang="en-GB" sz="6000" dirty="0"/>
          </a:p>
        </p:txBody>
      </p:sp>
    </p:spTree>
    <p:extLst>
      <p:ext uri="{BB962C8B-B14F-4D97-AF65-F5344CB8AC3E}">
        <p14:creationId xmlns:p14="http://schemas.microsoft.com/office/powerpoint/2010/main" val="2171453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570057"/>
          </a:xfrm>
        </p:spPr>
        <p:txBody>
          <a:bodyPr>
            <a:normAutofit fontScale="90000"/>
          </a:bodyPr>
          <a:lstStyle/>
          <a:p>
            <a:endParaRPr lang="en-GB" dirty="0"/>
          </a:p>
        </p:txBody>
      </p:sp>
      <p:sp>
        <p:nvSpPr>
          <p:cNvPr id="8" name="Content Placeholder 7"/>
          <p:cNvSpPr>
            <a:spLocks noGrp="1"/>
          </p:cNvSpPr>
          <p:nvPr>
            <p:ph sz="half" idx="1"/>
          </p:nvPr>
        </p:nvSpPr>
        <p:spPr>
          <a:xfrm>
            <a:off x="665018" y="1371600"/>
            <a:ext cx="5354782" cy="4805363"/>
          </a:xfrm>
        </p:spPr>
        <p:txBody>
          <a:bodyPr/>
          <a:lstStyle/>
          <a:p>
            <a:endParaRPr lang="en-GB" dirty="0"/>
          </a:p>
        </p:txBody>
      </p:sp>
      <p:sp>
        <p:nvSpPr>
          <p:cNvPr id="9" name="Content Placeholder 8"/>
          <p:cNvSpPr>
            <a:spLocks noGrp="1"/>
          </p:cNvSpPr>
          <p:nvPr>
            <p:ph sz="half" idx="2"/>
          </p:nvPr>
        </p:nvSpPr>
        <p:spPr>
          <a:xfrm>
            <a:off x="6172200" y="1371600"/>
            <a:ext cx="5181600" cy="4805363"/>
          </a:xfrm>
        </p:spPr>
        <p:txBody>
          <a:bodyPr/>
          <a:lstStyle/>
          <a:p>
            <a:endParaRPr lang="en-GB" dirty="0"/>
          </a:p>
        </p:txBody>
      </p:sp>
    </p:spTree>
    <p:extLst>
      <p:ext uri="{BB962C8B-B14F-4D97-AF65-F5344CB8AC3E}">
        <p14:creationId xmlns:p14="http://schemas.microsoft.com/office/powerpoint/2010/main" val="146126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NC Statement</a:t>
            </a:r>
            <a:endParaRPr lang="en-GB" dirty="0"/>
          </a:p>
        </p:txBody>
      </p:sp>
      <p:sp>
        <p:nvSpPr>
          <p:cNvPr id="3" name="Content Placeholder 2"/>
          <p:cNvSpPr>
            <a:spLocks noGrp="1"/>
          </p:cNvSpPr>
          <p:nvPr>
            <p:ph idx="1"/>
          </p:nvPr>
        </p:nvSpPr>
        <p:spPr/>
        <p:txBody>
          <a:bodyPr/>
          <a:lstStyle/>
          <a:p>
            <a:r>
              <a:rPr lang="en-GB" dirty="0" smtClean="0"/>
              <a:t>In art, craft and design, pupils explore visual, tactile and other sensory experiences to communicate ideas and meanings. They work with traditional and new media, developing confidence, competence, imagination and creativity. They learn to appreciate and value images and artefacts across times and cultures, and to understand the contexts in which they were made. In art, craft and design, pupils reflect critically on their own and other people’s work, judging quality, value and meaning. They learn to think and act as artists, craftspeople and designers, working creatively and intelligently.</a:t>
            </a:r>
            <a:endParaRPr lang="en-GB" dirty="0"/>
          </a:p>
        </p:txBody>
      </p:sp>
    </p:spTree>
    <p:extLst>
      <p:ext uri="{BB962C8B-B14F-4D97-AF65-F5344CB8AC3E}">
        <p14:creationId xmlns:p14="http://schemas.microsoft.com/office/powerpoint/2010/main" val="367072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links to KS4</a:t>
            </a:r>
            <a:endParaRPr lang="en-GB" dirty="0"/>
          </a:p>
        </p:txBody>
      </p:sp>
      <p:sp>
        <p:nvSpPr>
          <p:cNvPr id="3" name="Content Placeholder 2"/>
          <p:cNvSpPr>
            <a:spLocks noGrp="1"/>
          </p:cNvSpPr>
          <p:nvPr>
            <p:ph idx="1"/>
          </p:nvPr>
        </p:nvSpPr>
        <p:spPr>
          <a:xfrm>
            <a:off x="838200" y="1449977"/>
            <a:ext cx="10515600" cy="4726986"/>
          </a:xfrm>
        </p:spPr>
        <p:txBody>
          <a:bodyPr/>
          <a:lstStyle/>
          <a:p>
            <a:r>
              <a:rPr lang="en-GB" dirty="0" smtClean="0"/>
              <a:t>Produce creative work, Explore ideas and record experiences.</a:t>
            </a:r>
          </a:p>
          <a:p>
            <a:pPr marL="0" indent="0">
              <a:buNone/>
            </a:pPr>
            <a:r>
              <a:rPr lang="en-GB" sz="1800" i="1" dirty="0" smtClean="0"/>
              <a:t>(Links to KS4 and 5 – AQA A01, A03)</a:t>
            </a:r>
          </a:p>
          <a:p>
            <a:r>
              <a:rPr lang="en-GB" dirty="0" smtClean="0"/>
              <a:t>Become proficient in drawing/painting, and a range of art techniques such as printing, photography, 3D, texture, montage etc.</a:t>
            </a:r>
          </a:p>
          <a:p>
            <a:pPr marL="0" indent="0">
              <a:buNone/>
            </a:pPr>
            <a:r>
              <a:rPr lang="en-GB" sz="1800" i="1" dirty="0" smtClean="0"/>
              <a:t>(Links to KS4 and 5 – AQA A02, A03 and A04)</a:t>
            </a:r>
          </a:p>
          <a:p>
            <a:r>
              <a:rPr lang="en-GB" dirty="0" smtClean="0"/>
              <a:t>Evaluate and analyse creative works using the language of art. Learn about great artists and understand the historical and cultural development of different art forms. </a:t>
            </a:r>
          </a:p>
          <a:p>
            <a:pPr marL="0" indent="0">
              <a:buNone/>
            </a:pPr>
            <a:r>
              <a:rPr lang="en-GB" sz="1800" i="1" dirty="0" smtClean="0"/>
              <a:t>(Links to KS4 and 5 – AQA A01, A03 and A04)</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67529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248195"/>
            <a:ext cx="11554691" cy="1724296"/>
          </a:xfrm>
        </p:spPr>
        <p:txBody>
          <a:bodyPr>
            <a:normAutofit/>
          </a:bodyPr>
          <a:lstStyle/>
          <a:p>
            <a:r>
              <a:rPr lang="en-GB" sz="3200" b="1" u="sng" dirty="0" smtClean="0"/>
              <a:t>National Curriculum Key Stage 3 Assessment Criteria.</a:t>
            </a:r>
            <a:br>
              <a:rPr lang="en-GB" sz="3200" b="1" u="sng" dirty="0" smtClean="0"/>
            </a:br>
            <a:r>
              <a:rPr lang="en-GB" sz="2800" dirty="0" smtClean="0"/>
              <a:t>Students demonstrate a level of ability based on the 4 assessment strands/Objectives -:</a:t>
            </a:r>
            <a:endParaRPr lang="en-GB" sz="2800" dirty="0"/>
          </a:p>
        </p:txBody>
      </p:sp>
      <p:sp>
        <p:nvSpPr>
          <p:cNvPr id="3" name="Content Placeholder 2"/>
          <p:cNvSpPr>
            <a:spLocks noGrp="1"/>
          </p:cNvSpPr>
          <p:nvPr>
            <p:ph idx="1"/>
          </p:nvPr>
        </p:nvSpPr>
        <p:spPr>
          <a:xfrm>
            <a:off x="290945" y="1972490"/>
            <a:ext cx="11554691" cy="4885509"/>
          </a:xfrm>
        </p:spPr>
        <p:txBody>
          <a:bodyPr>
            <a:normAutofit/>
          </a:bodyPr>
          <a:lstStyle/>
          <a:p>
            <a:pPr marL="0" indent="0">
              <a:buNone/>
            </a:pPr>
            <a:r>
              <a:rPr lang="en-GB" dirty="0" smtClean="0"/>
              <a:t>1 (Understand) Show a level of understanding within elements of art history including periods, styles and major movements from ancient times to present day. </a:t>
            </a:r>
            <a:r>
              <a:rPr lang="en-GB" sz="1800" i="1" dirty="0" smtClean="0"/>
              <a:t>(Progression A01 – Develop Ideas)</a:t>
            </a:r>
            <a:endParaRPr lang="en-GB" dirty="0" smtClean="0"/>
          </a:p>
          <a:p>
            <a:pPr marL="0" indent="0">
              <a:buNone/>
            </a:pPr>
            <a:r>
              <a:rPr lang="en-GB" dirty="0" smtClean="0"/>
              <a:t>2 (Techniques) Develop and use a range of art and design techniques in order to record observations in sketchbooks/journals in different media as a basis for exploring ideas. </a:t>
            </a:r>
            <a:r>
              <a:rPr lang="en-GB" sz="1800" i="1" dirty="0" smtClean="0"/>
              <a:t>(Progression A02 -  Explore)</a:t>
            </a:r>
          </a:p>
          <a:p>
            <a:pPr marL="0" indent="0">
              <a:buNone/>
            </a:pPr>
            <a:r>
              <a:rPr lang="en-GB" dirty="0" smtClean="0"/>
              <a:t>3 (Skill) Show proficiency in the handling of different materials and media. </a:t>
            </a:r>
            <a:r>
              <a:rPr lang="en-GB" sz="1800" dirty="0" smtClean="0"/>
              <a:t>(Progression A03 -  Record Ideas)</a:t>
            </a:r>
          </a:p>
          <a:p>
            <a:pPr marL="0" indent="0">
              <a:buNone/>
            </a:pPr>
            <a:r>
              <a:rPr lang="en-GB" dirty="0" smtClean="0"/>
              <a:t>4 (Analyse) Evaluate own and others work in order to strengthen the visual impact and application of art works. </a:t>
            </a:r>
            <a:r>
              <a:rPr lang="en-GB" sz="1800" i="1" dirty="0" smtClean="0"/>
              <a:t>(Progression to A01,A04 Present)</a:t>
            </a:r>
          </a:p>
          <a:p>
            <a:endParaRPr lang="en-GB" dirty="0"/>
          </a:p>
        </p:txBody>
      </p:sp>
    </p:spTree>
    <p:extLst>
      <p:ext uri="{BB962C8B-B14F-4D97-AF65-F5344CB8AC3E}">
        <p14:creationId xmlns:p14="http://schemas.microsoft.com/office/powerpoint/2010/main" val="420013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Mastery Assessment Strands </a:t>
            </a:r>
            <a:br>
              <a:rPr lang="en-GB" dirty="0" smtClean="0"/>
            </a:br>
            <a:r>
              <a:rPr lang="en-GB" dirty="0" smtClean="0"/>
              <a:t>Art and Design</a:t>
            </a:r>
            <a:endParaRPr lang="en-GB" dirty="0"/>
          </a:p>
        </p:txBody>
      </p:sp>
      <p:sp>
        <p:nvSpPr>
          <p:cNvPr id="3" name="Content Placeholder 2"/>
          <p:cNvSpPr>
            <a:spLocks noGrp="1"/>
          </p:cNvSpPr>
          <p:nvPr>
            <p:ph idx="1"/>
          </p:nvPr>
        </p:nvSpPr>
        <p:spPr/>
        <p:txBody>
          <a:bodyPr/>
          <a:lstStyle/>
          <a:p>
            <a:pPr marL="0" indent="0">
              <a:buNone/>
            </a:pPr>
            <a:r>
              <a:rPr lang="en-GB" dirty="0" smtClean="0"/>
              <a:t>4 assessment strands:</a:t>
            </a:r>
          </a:p>
          <a:p>
            <a:pPr marL="342900" indent="-342900"/>
            <a:r>
              <a:rPr lang="en-GB" b="1" dirty="0" smtClean="0"/>
              <a:t>Emerging</a:t>
            </a:r>
            <a:r>
              <a:rPr lang="en-GB" dirty="0" smtClean="0"/>
              <a:t> – Working </a:t>
            </a:r>
            <a:r>
              <a:rPr lang="en-GB" i="1" u="sng" dirty="0" smtClean="0"/>
              <a:t>below</a:t>
            </a:r>
            <a:r>
              <a:rPr lang="en-GB" dirty="0" smtClean="0"/>
              <a:t>. - E</a:t>
            </a:r>
          </a:p>
          <a:p>
            <a:pPr marL="342900" indent="-342900"/>
            <a:r>
              <a:rPr lang="en-GB" b="1" dirty="0" smtClean="0"/>
              <a:t>Developing</a:t>
            </a:r>
            <a:r>
              <a:rPr lang="en-GB" dirty="0" smtClean="0"/>
              <a:t> – Working closely </a:t>
            </a:r>
            <a:r>
              <a:rPr lang="en-GB" i="1" u="sng" dirty="0" smtClean="0"/>
              <a:t>towards</a:t>
            </a:r>
            <a:r>
              <a:rPr lang="en-GB" dirty="0" smtClean="0"/>
              <a:t> secure level - D</a:t>
            </a:r>
          </a:p>
          <a:p>
            <a:pPr marL="342900" indent="-342900"/>
            <a:r>
              <a:rPr lang="en-GB" b="1" dirty="0" smtClean="0"/>
              <a:t>Secure</a:t>
            </a:r>
            <a:r>
              <a:rPr lang="en-GB" dirty="0" smtClean="0"/>
              <a:t> – working </a:t>
            </a:r>
            <a:r>
              <a:rPr lang="en-GB" i="1" u="sng" dirty="0" smtClean="0"/>
              <a:t>at</a:t>
            </a:r>
            <a:r>
              <a:rPr lang="en-GB" dirty="0" smtClean="0"/>
              <a:t> expected NC level for end of ks3 - S</a:t>
            </a:r>
          </a:p>
          <a:p>
            <a:pPr marL="342900" indent="-342900"/>
            <a:r>
              <a:rPr lang="en-GB" b="1" dirty="0" smtClean="0"/>
              <a:t>Mastered</a:t>
            </a:r>
            <a:r>
              <a:rPr lang="en-GB" dirty="0" smtClean="0"/>
              <a:t> – working </a:t>
            </a:r>
            <a:r>
              <a:rPr lang="en-GB" i="1" u="sng" dirty="0" smtClean="0"/>
              <a:t>above </a:t>
            </a:r>
            <a:r>
              <a:rPr lang="en-GB" i="1" dirty="0" smtClean="0"/>
              <a:t>- M</a:t>
            </a:r>
          </a:p>
          <a:p>
            <a:endParaRPr lang="en-GB" dirty="0"/>
          </a:p>
        </p:txBody>
      </p:sp>
    </p:spTree>
    <p:extLst>
      <p:ext uri="{BB962C8B-B14F-4D97-AF65-F5344CB8AC3E}">
        <p14:creationId xmlns:p14="http://schemas.microsoft.com/office/powerpoint/2010/main" val="346856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163" y="311727"/>
            <a:ext cx="11762509" cy="1513898"/>
          </a:xfrm>
        </p:spPr>
        <p:txBody>
          <a:bodyPr>
            <a:normAutofit fontScale="90000"/>
          </a:bodyPr>
          <a:lstStyle/>
          <a:p>
            <a:pPr algn="ctr"/>
            <a:r>
              <a:rPr lang="en-GB" sz="6000" b="1" u="sng" dirty="0" smtClean="0"/>
              <a:t>KS3 </a:t>
            </a:r>
            <a:r>
              <a:rPr lang="en-GB" b="1" u="sng" dirty="0" smtClean="0"/>
              <a:t/>
            </a:r>
            <a:br>
              <a:rPr lang="en-GB" b="1" u="sng" dirty="0" smtClean="0"/>
            </a:br>
            <a:r>
              <a:rPr lang="en-GB" b="1" u="sng" dirty="0" smtClean="0"/>
              <a:t> Mastery Assessment Strands </a:t>
            </a:r>
            <a:br>
              <a:rPr lang="en-GB" b="1" u="sng" dirty="0" smtClean="0"/>
            </a:br>
            <a:r>
              <a:rPr lang="en-GB" b="1" u="sng" dirty="0" smtClean="0"/>
              <a:t>Art and Design</a:t>
            </a:r>
            <a:endParaRPr lang="en-GB" b="1" u="sng" dirty="0"/>
          </a:p>
        </p:txBody>
      </p:sp>
      <p:sp>
        <p:nvSpPr>
          <p:cNvPr id="3" name="Content Placeholder 2"/>
          <p:cNvSpPr>
            <a:spLocks noGrp="1"/>
          </p:cNvSpPr>
          <p:nvPr>
            <p:ph idx="1"/>
          </p:nvPr>
        </p:nvSpPr>
        <p:spPr>
          <a:xfrm>
            <a:off x="270163" y="1825625"/>
            <a:ext cx="11762509" cy="4886902"/>
          </a:xfrm>
        </p:spPr>
        <p:txBody>
          <a:bodyPr>
            <a:normAutofit/>
          </a:bodyPr>
          <a:lstStyle/>
          <a:p>
            <a:pPr marL="0" indent="0">
              <a:buNone/>
            </a:pPr>
            <a:endParaRPr lang="en-GB" sz="4000" dirty="0" smtClean="0"/>
          </a:p>
          <a:p>
            <a:pPr marL="0" indent="0">
              <a:buNone/>
            </a:pPr>
            <a:r>
              <a:rPr lang="en-GB" sz="4000" dirty="0" smtClean="0"/>
              <a:t>4 assessment strands - :</a:t>
            </a:r>
          </a:p>
          <a:p>
            <a:pPr marL="0" indent="0">
              <a:buNone/>
            </a:pPr>
            <a:endParaRPr lang="en-GB" sz="4000" dirty="0" smtClean="0"/>
          </a:p>
          <a:p>
            <a:pPr marL="342900" indent="-342900"/>
            <a:r>
              <a:rPr lang="en-GB" sz="4000" b="1" dirty="0" smtClean="0"/>
              <a:t>Emerging</a:t>
            </a:r>
            <a:r>
              <a:rPr lang="en-GB" sz="4000" dirty="0" smtClean="0"/>
              <a:t> – Working </a:t>
            </a:r>
            <a:r>
              <a:rPr lang="en-GB" sz="4000" i="1" u="sng" dirty="0" smtClean="0"/>
              <a:t>below</a:t>
            </a:r>
            <a:r>
              <a:rPr lang="en-GB" sz="4000" dirty="0" smtClean="0"/>
              <a:t>. - E</a:t>
            </a:r>
          </a:p>
          <a:p>
            <a:pPr marL="342900" indent="-342900"/>
            <a:r>
              <a:rPr lang="en-GB" sz="4000" b="1" dirty="0" smtClean="0"/>
              <a:t>Developing</a:t>
            </a:r>
            <a:r>
              <a:rPr lang="en-GB" sz="4000" dirty="0" smtClean="0"/>
              <a:t> – Working closely </a:t>
            </a:r>
            <a:r>
              <a:rPr lang="en-GB" sz="4000" i="1" u="sng" dirty="0" smtClean="0"/>
              <a:t>towards</a:t>
            </a:r>
            <a:r>
              <a:rPr lang="en-GB" sz="4000" dirty="0" smtClean="0"/>
              <a:t> secure level - D</a:t>
            </a:r>
          </a:p>
          <a:p>
            <a:pPr marL="342900" indent="-342900"/>
            <a:r>
              <a:rPr lang="en-GB" sz="4000" b="1" dirty="0" smtClean="0"/>
              <a:t>Secure</a:t>
            </a:r>
            <a:r>
              <a:rPr lang="en-GB" sz="4000" dirty="0" smtClean="0"/>
              <a:t> – working </a:t>
            </a:r>
            <a:r>
              <a:rPr lang="en-GB" sz="4000" i="1" u="sng" dirty="0" smtClean="0"/>
              <a:t>at</a:t>
            </a:r>
            <a:r>
              <a:rPr lang="en-GB" sz="4000" dirty="0" smtClean="0"/>
              <a:t> expected  level for end of ks3 - S</a:t>
            </a:r>
          </a:p>
          <a:p>
            <a:pPr marL="342900" indent="-342900"/>
            <a:r>
              <a:rPr lang="en-GB" sz="4000" b="1" dirty="0" smtClean="0"/>
              <a:t>Mastered</a:t>
            </a:r>
            <a:r>
              <a:rPr lang="en-GB" sz="4000" dirty="0" smtClean="0"/>
              <a:t> – working </a:t>
            </a:r>
            <a:r>
              <a:rPr lang="en-GB" sz="4000" i="1" u="sng" dirty="0" smtClean="0"/>
              <a:t>above </a:t>
            </a:r>
            <a:r>
              <a:rPr lang="en-GB" sz="4000" i="1" dirty="0" smtClean="0"/>
              <a:t>- M</a:t>
            </a:r>
          </a:p>
          <a:p>
            <a:endParaRPr lang="en-GB" dirty="0"/>
          </a:p>
        </p:txBody>
      </p:sp>
    </p:spTree>
    <p:extLst>
      <p:ext uri="{BB962C8B-B14F-4D97-AF65-F5344CB8AC3E}">
        <p14:creationId xmlns:p14="http://schemas.microsoft.com/office/powerpoint/2010/main" val="11064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8" y="117567"/>
            <a:ext cx="3252652" cy="862148"/>
          </a:xfrm>
        </p:spPr>
        <p:txBody>
          <a:bodyPr>
            <a:normAutofit fontScale="90000"/>
          </a:bodyPr>
          <a:lstStyle/>
          <a:p>
            <a:r>
              <a:rPr lang="en-GB" sz="1800" b="1" u="sng" dirty="0" smtClean="0">
                <a:latin typeface="Lucida Console" panose="020B0609040504020204" pitchFamily="49" charset="0"/>
              </a:rPr>
              <a:t>Ks3 Art &amp; Design Assessment</a:t>
            </a:r>
            <a:br>
              <a:rPr lang="en-GB" sz="1800" b="1" u="sng" dirty="0" smtClean="0">
                <a:latin typeface="Lucida Console" panose="020B0609040504020204" pitchFamily="49" charset="0"/>
              </a:rPr>
            </a:br>
            <a:r>
              <a:rPr lang="en-GB" sz="1800" b="1" dirty="0" smtClean="0">
                <a:latin typeface="Lucida Console" panose="020B0609040504020204" pitchFamily="49" charset="0"/>
              </a:rPr>
              <a:t>Student Tracker 2019-20</a:t>
            </a:r>
            <a:endParaRPr lang="en-GB" sz="1800" b="1" dirty="0">
              <a:latin typeface="Lucida Console" panose="020B0609040504020204" pitchFamily="49"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9400972"/>
              </p:ext>
            </p:extLst>
          </p:nvPr>
        </p:nvGraphicFramePr>
        <p:xfrm>
          <a:off x="3422470" y="841258"/>
          <a:ext cx="8373291" cy="5918983"/>
        </p:xfrm>
        <a:graphic>
          <a:graphicData uri="http://schemas.openxmlformats.org/drawingml/2006/table">
            <a:tbl>
              <a:tblPr firstRow="1" bandRow="1">
                <a:tableStyleId>{5C22544A-7EE6-4342-B048-85BDC9FD1C3A}</a:tableStyleId>
              </a:tblPr>
              <a:tblGrid>
                <a:gridCol w="1641663">
                  <a:extLst>
                    <a:ext uri="{9D8B030D-6E8A-4147-A177-3AD203B41FA5}">
                      <a16:colId xmlns:a16="http://schemas.microsoft.com/office/drawing/2014/main" val="1745086884"/>
                    </a:ext>
                  </a:extLst>
                </a:gridCol>
                <a:gridCol w="1682907">
                  <a:extLst>
                    <a:ext uri="{9D8B030D-6E8A-4147-A177-3AD203B41FA5}">
                      <a16:colId xmlns:a16="http://schemas.microsoft.com/office/drawing/2014/main" val="514440046"/>
                    </a:ext>
                  </a:extLst>
                </a:gridCol>
                <a:gridCol w="1682907">
                  <a:extLst>
                    <a:ext uri="{9D8B030D-6E8A-4147-A177-3AD203B41FA5}">
                      <a16:colId xmlns:a16="http://schemas.microsoft.com/office/drawing/2014/main" val="1790699175"/>
                    </a:ext>
                  </a:extLst>
                </a:gridCol>
                <a:gridCol w="1682907">
                  <a:extLst>
                    <a:ext uri="{9D8B030D-6E8A-4147-A177-3AD203B41FA5}">
                      <a16:colId xmlns:a16="http://schemas.microsoft.com/office/drawing/2014/main" val="1082684107"/>
                    </a:ext>
                  </a:extLst>
                </a:gridCol>
                <a:gridCol w="1682907">
                  <a:extLst>
                    <a:ext uri="{9D8B030D-6E8A-4147-A177-3AD203B41FA5}">
                      <a16:colId xmlns:a16="http://schemas.microsoft.com/office/drawing/2014/main" val="4262141359"/>
                    </a:ext>
                  </a:extLst>
                </a:gridCol>
              </a:tblGrid>
              <a:tr h="881998">
                <a:tc>
                  <a:txBody>
                    <a:bodyPr/>
                    <a:lstStyle/>
                    <a:p>
                      <a:r>
                        <a:rPr lang="en-GB" dirty="0" smtClean="0"/>
                        <a:t>Assessment Criteria</a:t>
                      </a:r>
                    </a:p>
                    <a:p>
                      <a:r>
                        <a:rPr lang="en-GB" dirty="0" smtClean="0"/>
                        <a:t>½ terms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a:t>
                      </a:r>
                    </a:p>
                    <a:p>
                      <a:r>
                        <a:rPr lang="en-GB" dirty="0" smtClean="0"/>
                        <a:t>Understand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a:t>
                      </a:r>
                    </a:p>
                    <a:p>
                      <a:r>
                        <a:rPr lang="en-GB" dirty="0" smtClean="0"/>
                        <a:t>Technique/s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a:t>
                      </a:r>
                    </a:p>
                    <a:p>
                      <a:r>
                        <a:rPr lang="en-GB" dirty="0" smtClean="0"/>
                        <a:t>Skill/s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a:t>
                      </a:r>
                    </a:p>
                    <a:p>
                      <a:r>
                        <a:rPr lang="en-GB" dirty="0" smtClean="0"/>
                        <a:t>Analyse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415944"/>
                  </a:ext>
                </a:extLst>
              </a:tr>
              <a:tr h="617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Autumn</a:t>
                      </a:r>
                      <a:r>
                        <a:rPr lang="en-GB" baseline="0" dirty="0" smtClean="0"/>
                        <a: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267270"/>
                  </a:ext>
                </a:extLst>
              </a:tr>
              <a:tr h="549349">
                <a:tc>
                  <a:txBody>
                    <a:bodyPr/>
                    <a:lstStyle/>
                    <a:p>
                      <a:r>
                        <a:rPr lang="en-GB" dirty="0" smtClean="0"/>
                        <a:t>Autumn</a:t>
                      </a:r>
                      <a:r>
                        <a:rPr lang="en-GB" baseline="0" dirty="0" smtClean="0"/>
                        <a:t> 2</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4139524"/>
                  </a:ext>
                </a:extLst>
              </a:tr>
              <a:tr h="604798">
                <a:tc>
                  <a:txBody>
                    <a:bodyPr/>
                    <a:lstStyle/>
                    <a:p>
                      <a:r>
                        <a:rPr lang="en-GB" dirty="0" smtClean="0"/>
                        <a:t>Spring 3</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779317"/>
                  </a:ext>
                </a:extLst>
              </a:tr>
              <a:tr h="503205">
                <a:tc>
                  <a:txBody>
                    <a:bodyPr/>
                    <a:lstStyle/>
                    <a:p>
                      <a:r>
                        <a:rPr lang="en-GB" dirty="0" smtClean="0"/>
                        <a:t>Spring 4</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273565"/>
                  </a:ext>
                </a:extLst>
              </a:tr>
              <a:tr h="567793">
                <a:tc>
                  <a:txBody>
                    <a:bodyPr/>
                    <a:lstStyle/>
                    <a:p>
                      <a:r>
                        <a:rPr lang="en-GB" dirty="0" smtClean="0"/>
                        <a:t>Summer 5</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6885065"/>
                  </a:ext>
                </a:extLst>
              </a:tr>
              <a:tr h="554398">
                <a:tc>
                  <a:txBody>
                    <a:bodyPr/>
                    <a:lstStyle/>
                    <a:p>
                      <a:r>
                        <a:rPr lang="en-GB" dirty="0" smtClean="0"/>
                        <a:t>Summer 6</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068292"/>
                  </a:ext>
                </a:extLst>
              </a:tr>
              <a:tr h="1528796">
                <a:tc gridSpan="5">
                  <a:txBody>
                    <a:bodyPr/>
                    <a:lstStyle/>
                    <a:p>
                      <a:r>
                        <a:rPr lang="en-GB" dirty="0" smtClean="0"/>
                        <a:t> </a:t>
                      </a:r>
                    </a:p>
                    <a:p>
                      <a:pPr marL="342900" indent="-342900"/>
                      <a:r>
                        <a:rPr lang="en-GB" b="1" dirty="0" smtClean="0"/>
                        <a:t>Emerging</a:t>
                      </a:r>
                      <a:r>
                        <a:rPr lang="en-GB" dirty="0" smtClean="0"/>
                        <a:t> –  </a:t>
                      </a:r>
                      <a:r>
                        <a:rPr lang="en-GB" sz="2000" b="1" dirty="0" smtClean="0"/>
                        <a:t>E</a:t>
                      </a:r>
                    </a:p>
                    <a:p>
                      <a:pPr marL="342900" indent="-342900"/>
                      <a:r>
                        <a:rPr lang="en-GB" b="1" dirty="0" smtClean="0"/>
                        <a:t>Developing</a:t>
                      </a:r>
                      <a:r>
                        <a:rPr lang="en-GB" dirty="0" smtClean="0"/>
                        <a:t> – </a:t>
                      </a:r>
                      <a:r>
                        <a:rPr lang="en-GB" sz="2000" b="1" dirty="0" smtClean="0"/>
                        <a:t>D</a:t>
                      </a:r>
                    </a:p>
                    <a:p>
                      <a:pPr marL="342900" indent="-342900"/>
                      <a:r>
                        <a:rPr lang="en-GB" b="1" dirty="0" smtClean="0"/>
                        <a:t>Secure</a:t>
                      </a:r>
                      <a:r>
                        <a:rPr lang="en-GB" dirty="0" smtClean="0"/>
                        <a:t> –  </a:t>
                      </a:r>
                      <a:r>
                        <a:rPr lang="en-GB" sz="2000" b="1" dirty="0" smtClean="0"/>
                        <a:t>S</a:t>
                      </a:r>
                    </a:p>
                    <a:p>
                      <a:pPr marL="342900" indent="-342900"/>
                      <a:r>
                        <a:rPr lang="en-GB" b="1" dirty="0" smtClean="0"/>
                        <a:t>Mastered</a:t>
                      </a:r>
                      <a:r>
                        <a:rPr lang="en-GB" dirty="0" smtClean="0"/>
                        <a:t> –</a:t>
                      </a:r>
                      <a:r>
                        <a:rPr lang="en-GB" baseline="0" dirty="0" smtClean="0"/>
                        <a:t> </a:t>
                      </a:r>
                      <a:r>
                        <a:rPr lang="en-GB" sz="2000" b="1" i="1" baseline="0" dirty="0" smtClean="0"/>
                        <a:t>M</a:t>
                      </a:r>
                      <a:endParaRPr lang="en-GB" dirty="0" smtClean="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53671" marR="53671"/>
                </a:tc>
                <a:tc hMerge="1">
                  <a:txBody>
                    <a:bodyPr/>
                    <a:lstStyle/>
                    <a:p>
                      <a:endParaRPr lang="en-GB" dirty="0"/>
                    </a:p>
                  </a:txBody>
                  <a:tcPr marL="53671" marR="53671"/>
                </a:tc>
                <a:tc hMerge="1">
                  <a:txBody>
                    <a:bodyPr/>
                    <a:lstStyle/>
                    <a:p>
                      <a:endParaRPr lang="en-GB" dirty="0"/>
                    </a:p>
                  </a:txBody>
                  <a:tcPr marL="53671" marR="53671"/>
                </a:tc>
                <a:tc hMerge="1">
                  <a:txBody>
                    <a:bodyPr/>
                    <a:lstStyle/>
                    <a:p>
                      <a:endParaRPr lang="en-GB" dirty="0"/>
                    </a:p>
                  </a:txBody>
                  <a:tcPr marL="53671" marR="53671"/>
                </a:tc>
                <a:extLst>
                  <a:ext uri="{0D108BD9-81ED-4DB2-BD59-A6C34878D82A}">
                    <a16:rowId xmlns:a16="http://schemas.microsoft.com/office/drawing/2014/main" val="696727875"/>
                  </a:ext>
                </a:extLst>
              </a:tr>
            </a:tbl>
          </a:graphicData>
        </a:graphic>
      </p:graphicFrame>
      <p:sp>
        <p:nvSpPr>
          <p:cNvPr id="5" name="Text Placeholder 4"/>
          <p:cNvSpPr>
            <a:spLocks noGrp="1"/>
          </p:cNvSpPr>
          <p:nvPr>
            <p:ph type="body" sz="half" idx="2"/>
          </p:nvPr>
        </p:nvSpPr>
        <p:spPr>
          <a:xfrm>
            <a:off x="261258" y="1149531"/>
            <a:ext cx="2991394" cy="5355771"/>
          </a:xfrm>
        </p:spPr>
        <p:txBody>
          <a:bodyPr>
            <a:normAutofit/>
          </a:bodyPr>
          <a:lstStyle/>
          <a:p>
            <a:r>
              <a:rPr lang="en-GB" b="1" u="sng" dirty="0" smtClean="0"/>
              <a:t>1 (Understand) </a:t>
            </a:r>
          </a:p>
          <a:p>
            <a:r>
              <a:rPr lang="en-GB" dirty="0" smtClean="0"/>
              <a:t>Show a level of understanding within elements of art history including famous artists, periods, styles, movements from ancient times to present day. </a:t>
            </a:r>
          </a:p>
          <a:p>
            <a:r>
              <a:rPr lang="en-GB" b="1" u="sng" dirty="0" smtClean="0"/>
              <a:t>2 (Techniques)</a:t>
            </a:r>
          </a:p>
          <a:p>
            <a:r>
              <a:rPr lang="en-GB" dirty="0" smtClean="0"/>
              <a:t> Develop and use a range of art and design techniques in order to record in different media as a basis for exploring ideas. </a:t>
            </a:r>
          </a:p>
          <a:p>
            <a:r>
              <a:rPr lang="en-GB" b="1" u="sng" dirty="0" smtClean="0"/>
              <a:t>3 (Skill) </a:t>
            </a:r>
          </a:p>
          <a:p>
            <a:r>
              <a:rPr lang="en-GB" dirty="0" smtClean="0"/>
              <a:t>Show proficiency in the handling of different materials and media. </a:t>
            </a:r>
            <a:endParaRPr lang="en-GB" sz="1100" dirty="0" smtClean="0"/>
          </a:p>
          <a:p>
            <a:r>
              <a:rPr lang="en-GB" b="1" u="sng" dirty="0" smtClean="0"/>
              <a:t>4 (Analyse) </a:t>
            </a:r>
          </a:p>
          <a:p>
            <a:r>
              <a:rPr lang="en-GB" dirty="0" smtClean="0"/>
              <a:t>Evaluate own and others work in order to strengthen the visual impact and application of art work/s. </a:t>
            </a:r>
            <a:endParaRPr lang="en-GB" sz="1100" i="1" dirty="0" smtClean="0"/>
          </a:p>
          <a:p>
            <a:endParaRPr lang="en-GB" dirty="0"/>
          </a:p>
        </p:txBody>
      </p:sp>
      <p:sp>
        <p:nvSpPr>
          <p:cNvPr id="6" name="TextBox 5"/>
          <p:cNvSpPr txBox="1"/>
          <p:nvPr/>
        </p:nvSpPr>
        <p:spPr>
          <a:xfrm>
            <a:off x="3422470" y="1"/>
            <a:ext cx="7876901" cy="646331"/>
          </a:xfrm>
          <a:prstGeom prst="rect">
            <a:avLst/>
          </a:prstGeom>
          <a:noFill/>
        </p:spPr>
        <p:txBody>
          <a:bodyPr wrap="square" rtlCol="0">
            <a:spAutoFit/>
          </a:bodyPr>
          <a:lstStyle/>
          <a:p>
            <a:endParaRPr lang="en-GB" dirty="0" smtClean="0"/>
          </a:p>
          <a:p>
            <a:r>
              <a:rPr lang="en-GB" dirty="0" smtClean="0"/>
              <a:t>Name :__________________________________              Class: ________________</a:t>
            </a:r>
            <a:endParaRPr lang="en-GB" dirty="0"/>
          </a:p>
        </p:txBody>
      </p:sp>
    </p:spTree>
    <p:extLst>
      <p:ext uri="{BB962C8B-B14F-4D97-AF65-F5344CB8AC3E}">
        <p14:creationId xmlns:p14="http://schemas.microsoft.com/office/powerpoint/2010/main" val="220566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8" y="156755"/>
            <a:ext cx="2991393" cy="822960"/>
          </a:xfrm>
        </p:spPr>
        <p:txBody>
          <a:bodyPr>
            <a:normAutofit/>
          </a:bodyPr>
          <a:lstStyle/>
          <a:p>
            <a:r>
              <a:rPr lang="en-GB" sz="1800" b="1" u="sng" dirty="0" smtClean="0"/>
              <a:t>KS3 Art &amp; Design Assessment</a:t>
            </a:r>
            <a:br>
              <a:rPr lang="en-GB" sz="1800" b="1" u="sng" dirty="0" smtClean="0"/>
            </a:br>
            <a:r>
              <a:rPr lang="en-GB" sz="1800" b="1" dirty="0" smtClean="0"/>
              <a:t>Student Tracker 2019-20</a:t>
            </a:r>
            <a:endParaRPr lang="en-GB" sz="1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5134076"/>
              </p:ext>
            </p:extLst>
          </p:nvPr>
        </p:nvGraphicFramePr>
        <p:xfrm>
          <a:off x="3513908" y="300451"/>
          <a:ext cx="7994467" cy="6334066"/>
        </p:xfrm>
        <a:graphic>
          <a:graphicData uri="http://schemas.openxmlformats.org/drawingml/2006/table">
            <a:tbl>
              <a:tblPr firstRow="1" bandRow="1">
                <a:tableStyleId>{5C22544A-7EE6-4342-B048-85BDC9FD1C3A}</a:tableStyleId>
              </a:tblPr>
              <a:tblGrid>
                <a:gridCol w="1514879">
                  <a:extLst>
                    <a:ext uri="{9D8B030D-6E8A-4147-A177-3AD203B41FA5}">
                      <a16:colId xmlns:a16="http://schemas.microsoft.com/office/drawing/2014/main" val="1745086884"/>
                    </a:ext>
                  </a:extLst>
                </a:gridCol>
                <a:gridCol w="1619897">
                  <a:extLst>
                    <a:ext uri="{9D8B030D-6E8A-4147-A177-3AD203B41FA5}">
                      <a16:colId xmlns:a16="http://schemas.microsoft.com/office/drawing/2014/main" val="514440046"/>
                    </a:ext>
                  </a:extLst>
                </a:gridCol>
                <a:gridCol w="1619897">
                  <a:extLst>
                    <a:ext uri="{9D8B030D-6E8A-4147-A177-3AD203B41FA5}">
                      <a16:colId xmlns:a16="http://schemas.microsoft.com/office/drawing/2014/main" val="1790699175"/>
                    </a:ext>
                  </a:extLst>
                </a:gridCol>
                <a:gridCol w="1619897">
                  <a:extLst>
                    <a:ext uri="{9D8B030D-6E8A-4147-A177-3AD203B41FA5}">
                      <a16:colId xmlns:a16="http://schemas.microsoft.com/office/drawing/2014/main" val="1082684107"/>
                    </a:ext>
                  </a:extLst>
                </a:gridCol>
                <a:gridCol w="1619897">
                  <a:extLst>
                    <a:ext uri="{9D8B030D-6E8A-4147-A177-3AD203B41FA5}">
                      <a16:colId xmlns:a16="http://schemas.microsoft.com/office/drawing/2014/main" val="4262141359"/>
                    </a:ext>
                  </a:extLst>
                </a:gridCol>
              </a:tblGrid>
              <a:tr h="842761">
                <a:tc>
                  <a:txBody>
                    <a:bodyPr/>
                    <a:lstStyle/>
                    <a:p>
                      <a:r>
                        <a:rPr lang="en-GB" dirty="0" smtClean="0"/>
                        <a:t>Assessment Criteria</a:t>
                      </a:r>
                    </a:p>
                    <a:p>
                      <a:r>
                        <a:rPr lang="en-GB" dirty="0" smtClean="0"/>
                        <a:t>½ terms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1</a:t>
                      </a:r>
                    </a:p>
                    <a:p>
                      <a:r>
                        <a:rPr lang="en-GB" dirty="0" smtClean="0"/>
                        <a:t>Understand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a:t>
                      </a:r>
                    </a:p>
                    <a:p>
                      <a:r>
                        <a:rPr lang="en-GB" dirty="0" smtClean="0"/>
                        <a:t>Technique/s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3</a:t>
                      </a:r>
                    </a:p>
                    <a:p>
                      <a:r>
                        <a:rPr lang="en-GB" dirty="0" smtClean="0"/>
                        <a:t>Skill/s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4</a:t>
                      </a:r>
                    </a:p>
                    <a:p>
                      <a:r>
                        <a:rPr lang="en-GB" dirty="0" smtClean="0"/>
                        <a:t>Analyse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0415944"/>
                  </a:ext>
                </a:extLst>
              </a:tr>
              <a:tr h="58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Autumn</a:t>
                      </a:r>
                      <a:r>
                        <a:rPr lang="en-GB" baseline="0" dirty="0" smtClean="0"/>
                        <a:t>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267270"/>
                  </a:ext>
                </a:extLst>
              </a:tr>
              <a:tr h="447665">
                <a:tc>
                  <a:txBody>
                    <a:bodyPr/>
                    <a:lstStyle/>
                    <a:p>
                      <a:r>
                        <a:rPr lang="en-GB" dirty="0" smtClean="0"/>
                        <a:t>Autumn</a:t>
                      </a:r>
                      <a:r>
                        <a:rPr lang="en-GB" baseline="0" dirty="0" smtClean="0"/>
                        <a:t> 2</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4139524"/>
                  </a:ext>
                </a:extLst>
              </a:tr>
              <a:tr h="447668">
                <a:tc>
                  <a:txBody>
                    <a:bodyPr/>
                    <a:lstStyle/>
                    <a:p>
                      <a:r>
                        <a:rPr lang="en-GB" dirty="0" smtClean="0"/>
                        <a:t>Spring 3</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9779317"/>
                  </a:ext>
                </a:extLst>
              </a:tr>
              <a:tr h="541576">
                <a:tc>
                  <a:txBody>
                    <a:bodyPr/>
                    <a:lstStyle/>
                    <a:p>
                      <a:r>
                        <a:rPr lang="en-GB" dirty="0" smtClean="0"/>
                        <a:t>Spring 4</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273565"/>
                  </a:ext>
                </a:extLst>
              </a:tr>
              <a:tr h="548640">
                <a:tc>
                  <a:txBody>
                    <a:bodyPr/>
                    <a:lstStyle/>
                    <a:p>
                      <a:r>
                        <a:rPr lang="en-GB" dirty="0" smtClean="0"/>
                        <a:t>Summer 5</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6885065"/>
                  </a:ext>
                </a:extLst>
              </a:tr>
              <a:tr h="574766">
                <a:tc>
                  <a:txBody>
                    <a:bodyPr/>
                    <a:lstStyle/>
                    <a:p>
                      <a:r>
                        <a:rPr lang="en-GB" dirty="0" smtClean="0"/>
                        <a:t>Summer 6</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M</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D</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a:t>
                      </a:r>
                      <a:endParaRPr lang="en-GB" dirty="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068292"/>
                  </a:ext>
                </a:extLst>
              </a:tr>
              <a:tr h="2219271">
                <a:tc gridSpan="5">
                  <a:txBody>
                    <a:bodyPr/>
                    <a:lstStyle/>
                    <a:p>
                      <a:r>
                        <a:rPr lang="en-GB" dirty="0" smtClean="0"/>
                        <a:t> </a:t>
                      </a:r>
                    </a:p>
                    <a:p>
                      <a:pPr marL="342900" indent="-342900"/>
                      <a:r>
                        <a:rPr lang="en-GB" sz="2400" b="1" dirty="0" smtClean="0"/>
                        <a:t>Emerging</a:t>
                      </a:r>
                      <a:r>
                        <a:rPr lang="en-GB" sz="2400" dirty="0" smtClean="0"/>
                        <a:t> –  </a:t>
                      </a:r>
                      <a:r>
                        <a:rPr lang="en-GB" sz="2400" b="1" dirty="0" smtClean="0"/>
                        <a:t>E</a:t>
                      </a:r>
                    </a:p>
                    <a:p>
                      <a:pPr marL="342900" indent="-342900"/>
                      <a:r>
                        <a:rPr lang="en-GB" sz="2400" b="1" dirty="0" smtClean="0"/>
                        <a:t>Developing</a:t>
                      </a:r>
                      <a:r>
                        <a:rPr lang="en-GB" sz="2400" dirty="0" smtClean="0"/>
                        <a:t> – </a:t>
                      </a:r>
                      <a:r>
                        <a:rPr lang="en-GB" sz="2400" b="1" dirty="0" smtClean="0"/>
                        <a:t>D</a:t>
                      </a:r>
                    </a:p>
                    <a:p>
                      <a:pPr marL="342900" indent="-342900"/>
                      <a:r>
                        <a:rPr lang="en-GB" sz="2400" b="1" dirty="0" smtClean="0"/>
                        <a:t>Secure</a:t>
                      </a:r>
                      <a:r>
                        <a:rPr lang="en-GB" sz="2400" dirty="0" smtClean="0"/>
                        <a:t> –  </a:t>
                      </a:r>
                      <a:r>
                        <a:rPr lang="en-GB" sz="2400" b="1" dirty="0" smtClean="0"/>
                        <a:t>S</a:t>
                      </a:r>
                    </a:p>
                    <a:p>
                      <a:pPr marL="342900" indent="-342900"/>
                      <a:r>
                        <a:rPr lang="en-GB" sz="2400" b="1" dirty="0" smtClean="0"/>
                        <a:t>Mastered</a:t>
                      </a:r>
                      <a:r>
                        <a:rPr lang="en-GB" sz="2400" dirty="0" smtClean="0"/>
                        <a:t> –</a:t>
                      </a:r>
                      <a:r>
                        <a:rPr lang="en-GB" sz="2400" baseline="0" dirty="0" smtClean="0"/>
                        <a:t> </a:t>
                      </a:r>
                      <a:r>
                        <a:rPr lang="en-GB" sz="2400" b="1" i="1" dirty="0" smtClean="0"/>
                        <a:t>M</a:t>
                      </a:r>
                      <a:endParaRPr lang="en-GB" sz="2400" dirty="0" smtClean="0"/>
                    </a:p>
                  </a:txBody>
                  <a:tcPr marL="53671" marR="53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53671" marR="53671"/>
                </a:tc>
                <a:tc hMerge="1">
                  <a:txBody>
                    <a:bodyPr/>
                    <a:lstStyle/>
                    <a:p>
                      <a:endParaRPr lang="en-GB" dirty="0"/>
                    </a:p>
                  </a:txBody>
                  <a:tcPr marL="53671" marR="53671"/>
                </a:tc>
                <a:tc hMerge="1">
                  <a:txBody>
                    <a:bodyPr/>
                    <a:lstStyle/>
                    <a:p>
                      <a:endParaRPr lang="en-GB" dirty="0"/>
                    </a:p>
                  </a:txBody>
                  <a:tcPr marL="53671" marR="53671"/>
                </a:tc>
                <a:tc hMerge="1">
                  <a:txBody>
                    <a:bodyPr/>
                    <a:lstStyle/>
                    <a:p>
                      <a:endParaRPr lang="en-GB" dirty="0"/>
                    </a:p>
                  </a:txBody>
                  <a:tcPr marL="53671" marR="53671"/>
                </a:tc>
                <a:extLst>
                  <a:ext uri="{0D108BD9-81ED-4DB2-BD59-A6C34878D82A}">
                    <a16:rowId xmlns:a16="http://schemas.microsoft.com/office/drawing/2014/main" val="696727875"/>
                  </a:ext>
                </a:extLst>
              </a:tr>
            </a:tbl>
          </a:graphicData>
        </a:graphic>
      </p:graphicFrame>
      <p:sp>
        <p:nvSpPr>
          <p:cNvPr id="5" name="Text Placeholder 4"/>
          <p:cNvSpPr>
            <a:spLocks noGrp="1"/>
          </p:cNvSpPr>
          <p:nvPr>
            <p:ph type="body" sz="half" idx="2"/>
          </p:nvPr>
        </p:nvSpPr>
        <p:spPr>
          <a:xfrm>
            <a:off x="261258" y="1149531"/>
            <a:ext cx="2991394" cy="5355771"/>
          </a:xfrm>
        </p:spPr>
        <p:txBody>
          <a:bodyPr>
            <a:normAutofit/>
          </a:bodyPr>
          <a:lstStyle/>
          <a:p>
            <a:r>
              <a:rPr lang="en-GB" b="1" u="sng" dirty="0" smtClean="0"/>
              <a:t>1 (Understand) </a:t>
            </a:r>
          </a:p>
          <a:p>
            <a:r>
              <a:rPr lang="en-GB" dirty="0" smtClean="0"/>
              <a:t>Show a level of understanding within elements of art history including famous artists, periods, styles, movements from ancient times to present day. </a:t>
            </a:r>
          </a:p>
          <a:p>
            <a:r>
              <a:rPr lang="en-GB" b="1" u="sng" dirty="0" smtClean="0"/>
              <a:t>2 (Techniques)</a:t>
            </a:r>
          </a:p>
          <a:p>
            <a:r>
              <a:rPr lang="en-GB" dirty="0" smtClean="0"/>
              <a:t> Develop and use a range of art and design techniques in order to record in different media as a basis for exploring ideas. </a:t>
            </a:r>
          </a:p>
          <a:p>
            <a:r>
              <a:rPr lang="en-GB" b="1" u="sng" dirty="0" smtClean="0"/>
              <a:t>3 (Skill) </a:t>
            </a:r>
          </a:p>
          <a:p>
            <a:r>
              <a:rPr lang="en-GB" dirty="0" smtClean="0"/>
              <a:t>Show proficiency in the handling of different materials and media. </a:t>
            </a:r>
            <a:endParaRPr lang="en-GB" sz="1100" dirty="0" smtClean="0"/>
          </a:p>
          <a:p>
            <a:r>
              <a:rPr lang="en-GB" b="1" u="sng" dirty="0" smtClean="0"/>
              <a:t>4 (Analyse) </a:t>
            </a:r>
          </a:p>
          <a:p>
            <a:r>
              <a:rPr lang="en-GB" dirty="0" smtClean="0"/>
              <a:t>Evaluate own and others work in order to strengthen the visual impact and application of art work/s. </a:t>
            </a:r>
            <a:endParaRPr lang="en-GB" sz="1100" i="1" dirty="0" smtClean="0"/>
          </a:p>
          <a:p>
            <a:endParaRPr lang="en-GB" dirty="0"/>
          </a:p>
        </p:txBody>
      </p:sp>
      <p:sp>
        <p:nvSpPr>
          <p:cNvPr id="3" name="TextBox 2"/>
          <p:cNvSpPr txBox="1"/>
          <p:nvPr/>
        </p:nvSpPr>
        <p:spPr>
          <a:xfrm>
            <a:off x="6139542" y="4585063"/>
            <a:ext cx="4990011" cy="1446550"/>
          </a:xfrm>
          <a:prstGeom prst="rect">
            <a:avLst/>
          </a:prstGeom>
          <a:noFill/>
        </p:spPr>
        <p:txBody>
          <a:bodyPr wrap="square" rtlCol="0">
            <a:spAutoFit/>
          </a:bodyPr>
          <a:lstStyle/>
          <a:p>
            <a:r>
              <a:rPr lang="en-GB" sz="8800" i="1" dirty="0" smtClean="0">
                <a:latin typeface="+mj-lt"/>
              </a:rPr>
              <a:t>Example</a:t>
            </a:r>
            <a:endParaRPr lang="en-GB" sz="8800" i="1" dirty="0">
              <a:latin typeface="+mj-lt"/>
            </a:endParaRPr>
          </a:p>
        </p:txBody>
      </p:sp>
    </p:spTree>
    <p:extLst>
      <p:ext uri="{BB962C8B-B14F-4D97-AF65-F5344CB8AC3E}">
        <p14:creationId xmlns:p14="http://schemas.microsoft.com/office/powerpoint/2010/main" val="277778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3509" y="600891"/>
            <a:ext cx="11390812" cy="5742662"/>
          </a:xfrm>
          <a:prstGeom prst="rect">
            <a:avLst/>
          </a:prstGeom>
        </p:spPr>
        <p:txBody>
          <a:bodyPr wrap="square">
            <a:spAutoFit/>
          </a:bodyPr>
          <a:lstStyle/>
          <a:p>
            <a:pPr algn="ctr">
              <a:lnSpc>
                <a:spcPct val="107000"/>
              </a:lnSpc>
              <a:spcAft>
                <a:spcPts val="800"/>
              </a:spcAft>
            </a:pPr>
            <a:r>
              <a:rPr lang="en-GB" sz="28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Level descriptors KS3</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A consolidated set of the level descriptions which should be used are set out below. These are drawn from the primary curriculum handbook for levels 1-3, and from the secondary curriculum handbook for levels 4 – 8 and 9 -exceptional performance</a:t>
            </a:r>
            <a:r>
              <a:rPr lang="en-GB" dirty="0" smtClean="0">
                <a:solidFill>
                  <a:srgbClr val="4D4D4D"/>
                </a:solidFill>
                <a:latin typeface="Arial" panose="020B0604020202020204" pitchFamily="34" charset="0"/>
                <a:ea typeface="Times New Roman" panose="02020603050405020304" pitchFamily="18" charset="0"/>
                <a:cs typeface="Times New Roman" panose="02020603050405020304" pitchFamily="18" charset="0"/>
              </a:rPr>
              <a:t>. Students are expected to reach attainment level 4 by the end of year 9 KS3.</a:t>
            </a:r>
          </a:p>
          <a:p>
            <a:pPr marL="342900" indent="-342900"/>
            <a:r>
              <a:rPr lang="en-GB" b="1" dirty="0"/>
              <a:t>Emerging</a:t>
            </a:r>
            <a:r>
              <a:rPr lang="en-GB" dirty="0"/>
              <a:t> –  </a:t>
            </a:r>
            <a:r>
              <a:rPr lang="en-GB" b="1" dirty="0" smtClean="0"/>
              <a:t>E, Developing</a:t>
            </a:r>
            <a:r>
              <a:rPr lang="en-GB" dirty="0" smtClean="0"/>
              <a:t> </a:t>
            </a:r>
            <a:r>
              <a:rPr lang="en-GB" dirty="0"/>
              <a:t>– </a:t>
            </a:r>
            <a:r>
              <a:rPr lang="en-GB" b="1" dirty="0" smtClean="0"/>
              <a:t>D, Secure</a:t>
            </a:r>
            <a:r>
              <a:rPr lang="en-GB" dirty="0" smtClean="0"/>
              <a:t> </a:t>
            </a:r>
            <a:r>
              <a:rPr lang="en-GB" dirty="0"/>
              <a:t>–  </a:t>
            </a:r>
            <a:r>
              <a:rPr lang="en-GB" b="1" dirty="0" smtClean="0"/>
              <a:t>S, Mastered</a:t>
            </a:r>
            <a:r>
              <a:rPr lang="en-GB" dirty="0" smtClean="0"/>
              <a:t> </a:t>
            </a:r>
            <a:r>
              <a:rPr lang="en-GB" dirty="0"/>
              <a:t>– </a:t>
            </a:r>
            <a:r>
              <a:rPr lang="en-GB" b="1" i="1" dirty="0"/>
              <a:t>M</a:t>
            </a:r>
            <a:endParaRPr lang="en-GB" dirty="0"/>
          </a:p>
          <a:p>
            <a:pPr algn="ctr">
              <a:lnSpc>
                <a:spcPct val="107000"/>
              </a:lnSpc>
              <a:spcAft>
                <a:spcPts val="800"/>
              </a:spcAft>
            </a:pP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1 - E</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respond to ideas. They use a variety of materials and processes to communicate their ideas and meanings, and design and make images and artefacts. They describe what they think or feel about their own and others' work</a:t>
            </a:r>
            <a:r>
              <a:rPr lang="en-GB" sz="1400" dirty="0" smtClean="0">
                <a:solidFill>
                  <a:srgbClr val="4D4D4D"/>
                </a:solidFill>
                <a:latin typeface="Arial" panose="020B0604020202020204" pitchFamily="34" charset="0"/>
                <a:ea typeface="Times New Roman" panose="02020603050405020304" pitchFamily="18" charset="0"/>
                <a:cs typeface="Times New Roman" panose="02020603050405020304" pitchFamily="18" charset="0"/>
              </a:rPr>
              <a:t>.</a:t>
            </a:r>
          </a:p>
          <a:p>
            <a:pPr algn="ctr">
              <a:lnSpc>
                <a:spcPct val="107000"/>
              </a:lnSpc>
              <a:spcAft>
                <a:spcPts val="800"/>
              </a:spcAft>
            </a:pP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2 - E</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explore ideas. They investigate and use a variety of materials and processes to communicate their ideas and meanings, and design and make images and artefacts. They comment on differences in others' work, and suggest ways of improving their own</a:t>
            </a:r>
            <a:r>
              <a:rPr lang="en-GB" sz="1400" dirty="0" smtClean="0">
                <a:solidFill>
                  <a:srgbClr val="4D4D4D"/>
                </a:solidFill>
                <a:latin typeface="Arial" panose="020B0604020202020204" pitchFamily="34" charset="0"/>
                <a:ea typeface="Times New Roman" panose="02020603050405020304" pitchFamily="18" charset="0"/>
                <a:cs typeface="Times New Roman" panose="02020603050405020304" pitchFamily="18" charset="0"/>
              </a:rPr>
              <a:t>.</a:t>
            </a:r>
          </a:p>
          <a:p>
            <a:pPr algn="ctr">
              <a:lnSpc>
                <a:spcPct val="107000"/>
              </a:lnSpc>
              <a:spcAft>
                <a:spcPts val="800"/>
              </a:spcAft>
            </a:pP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00"/>
              </a:lnSpc>
              <a:spcAft>
                <a:spcPts val="800"/>
              </a:spcAft>
            </a:pPr>
            <a:r>
              <a:rPr lang="en-GB" sz="1400" b="1" dirty="0" smtClean="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Level 3 - D</a:t>
            </a: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4D4D4D"/>
                </a:solidFill>
                <a:latin typeface="Arial" panose="020B0604020202020204" pitchFamily="34" charset="0"/>
                <a:ea typeface="Times New Roman" panose="02020603050405020304" pitchFamily="18" charset="0"/>
                <a:cs typeface="Times New Roman" panose="02020603050405020304" pitchFamily="18" charset="0"/>
              </a:rPr>
              <a:t>Pupils explore ideas and collect visual and other information for their work. They investigate visual and tactile qualities in materials and processes, communicate their ideas and meanings, and design and make images and artefacts for different purposes. They comment on similarities and differences between their own and others' work, and adapt and improve their own.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5780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1422</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Lucida Console</vt:lpstr>
      <vt:lpstr>Times New Roman</vt:lpstr>
      <vt:lpstr>Office Theme</vt:lpstr>
      <vt:lpstr>KS 3 (year 7 and 8)  Art and Design Department The Buckingham School</vt:lpstr>
      <vt:lpstr>NC Statement</vt:lpstr>
      <vt:lpstr>Aims and links to KS4</vt:lpstr>
      <vt:lpstr>National Curriculum Key Stage 3 Assessment Criteria. Students demonstrate a level of ability based on the 4 assessment strands/Objectives -:</vt:lpstr>
      <vt:lpstr>New Mastery Assessment Strands  Art and Design</vt:lpstr>
      <vt:lpstr>KS3   Mastery Assessment Strands  Art and Design</vt:lpstr>
      <vt:lpstr>Ks3 Art &amp; Design Assessment Student Tracker 2019-20</vt:lpstr>
      <vt:lpstr>KS3 Art &amp; Design Assessment Student Tracker 2019-20</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 3 (year 7 and 8)  Art and Design Department The Buckingham School</dc:title>
  <dc:creator>Carole Fraser</dc:creator>
  <cp:lastModifiedBy>Carole Fraser</cp:lastModifiedBy>
  <cp:revision>24</cp:revision>
  <cp:lastPrinted>2020-03-02T09:29:54Z</cp:lastPrinted>
  <dcterms:created xsi:type="dcterms:W3CDTF">2019-06-12T11:44:20Z</dcterms:created>
  <dcterms:modified xsi:type="dcterms:W3CDTF">2021-12-03T12:28:55Z</dcterms:modified>
</cp:coreProperties>
</file>