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63" r:id="rId3"/>
  </p:sldIdLst>
  <p:sldSz cx="9906000" cy="6858000" type="A4"/>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97608" autoAdjust="0"/>
  </p:normalViewPr>
  <p:slideViewPr>
    <p:cSldViewPr snapToGrid="0" snapToObjects="1">
      <p:cViewPr varScale="1">
        <p:scale>
          <a:sx n="69" d="100"/>
          <a:sy n="69" d="100"/>
        </p:scale>
        <p:origin x="1224" y="9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FE04F2F5-9105-41EC-B9F7-651A686F3CBB}" type="datetimeFigureOut">
              <a:rPr lang="en-GB" smtClean="0"/>
              <a:t>03/09/2021</a:t>
            </a:fld>
            <a:endParaRPr lang="en-GB"/>
          </a:p>
        </p:txBody>
      </p:sp>
      <p:sp>
        <p:nvSpPr>
          <p:cNvPr id="4" name="Slide Image Placeholder 3"/>
          <p:cNvSpPr>
            <a:spLocks noGrp="1" noRot="1" noChangeAspect="1"/>
          </p:cNvSpPr>
          <p:nvPr>
            <p:ph type="sldImg" idx="2"/>
          </p:nvPr>
        </p:nvSpPr>
        <p:spPr>
          <a:xfrm>
            <a:off x="979488" y="1241425"/>
            <a:ext cx="4840287"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86318E42-D1E0-4F05-9B1D-19993CE285A9}" type="slidenum">
              <a:rPr lang="en-GB" smtClean="0"/>
              <a:t>‹#›</a:t>
            </a:fld>
            <a:endParaRPr lang="en-GB"/>
          </a:p>
        </p:txBody>
      </p:sp>
    </p:spTree>
    <p:extLst>
      <p:ext uri="{BB962C8B-B14F-4D97-AF65-F5344CB8AC3E}">
        <p14:creationId xmlns:p14="http://schemas.microsoft.com/office/powerpoint/2010/main" val="2597896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13EAF825-1D75-234D-A537-8E86804B77BD}"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3EAF825-1D75-234D-A537-8E86804B77BD}"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3EAF825-1D75-234D-A537-8E86804B77BD}"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3EAF825-1D75-234D-A537-8E86804B77BD}"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3EAF825-1D75-234D-A537-8E86804B77BD}"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13EAF825-1D75-234D-A537-8E86804B77BD}"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13EAF825-1D75-234D-A537-8E86804B77BD}" type="datetimeFigureOut">
              <a:rPr lang="en-US" smtClean="0"/>
              <a:pPr/>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13EAF825-1D75-234D-A537-8E86804B77BD}" type="datetimeFigureOut">
              <a:rPr lang="en-US" smtClean="0"/>
              <a:pPr/>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AF825-1D75-234D-A537-8E86804B77BD}" type="datetimeFigureOut">
              <a:rPr lang="en-US" smtClean="0"/>
              <a:pPr/>
              <a:t>9/3/2021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3EAF825-1D75-234D-A537-8E86804B77BD}"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3EAF825-1D75-234D-A537-8E86804B77BD}"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911E1-6D8C-7446-8D57-27D63372FB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AF825-1D75-234D-A537-8E86804B77BD}" type="datetimeFigureOut">
              <a:rPr lang="en-US" smtClean="0"/>
              <a:pPr/>
              <a:t>9/3/2021</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911E1-6D8C-7446-8D57-27D63372FB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2996"/>
            <a:ext cx="9836342" cy="369332"/>
          </a:xfrm>
          <a:prstGeom prst="rect">
            <a:avLst/>
          </a:prstGeom>
          <a:noFill/>
        </p:spPr>
        <p:txBody>
          <a:bodyPr wrap="square" rtlCol="0">
            <a:spAutoFit/>
          </a:bodyPr>
          <a:lstStyle/>
          <a:p>
            <a:pPr algn="ctr"/>
            <a:r>
              <a:rPr lang="en-GB" b="1" u="sng" dirty="0"/>
              <a:t>Key topic </a:t>
            </a:r>
            <a:r>
              <a:rPr lang="en-GB" b="1" u="sng" dirty="0" smtClean="0"/>
              <a:t>1: Anglo- Saxon England and the Norman Conquest, 1060-1066 </a:t>
            </a:r>
          </a:p>
        </p:txBody>
      </p:sp>
      <p:graphicFrame>
        <p:nvGraphicFramePr>
          <p:cNvPr id="6" name="Table 5"/>
          <p:cNvGraphicFramePr>
            <a:graphicFrameLocks noGrp="1"/>
          </p:cNvGraphicFramePr>
          <p:nvPr>
            <p:extLst>
              <p:ext uri="{D42A27DB-BD31-4B8C-83A1-F6EECF244321}">
                <p14:modId xmlns:p14="http://schemas.microsoft.com/office/powerpoint/2010/main" val="4275376966"/>
              </p:ext>
            </p:extLst>
          </p:nvPr>
        </p:nvGraphicFramePr>
        <p:xfrm>
          <a:off x="110621" y="359720"/>
          <a:ext cx="9686522" cy="1600200"/>
        </p:xfrm>
        <a:graphic>
          <a:graphicData uri="http://schemas.openxmlformats.org/drawingml/2006/table">
            <a:tbl>
              <a:tblPr firstRow="1" bandRow="1">
                <a:tableStyleId>{5940675A-B579-460E-94D1-54222C63F5DA}</a:tableStyleId>
              </a:tblPr>
              <a:tblGrid>
                <a:gridCol w="9686522">
                  <a:extLst>
                    <a:ext uri="{9D8B030D-6E8A-4147-A177-3AD203B41FA5}">
                      <a16:colId xmlns:a16="http://schemas.microsoft.com/office/drawing/2014/main" val="20001"/>
                    </a:ext>
                  </a:extLst>
                </a:gridCol>
              </a:tblGrid>
              <a:tr h="1152924">
                <a:tc>
                  <a:txBody>
                    <a:bodyPr/>
                    <a:lstStyle/>
                    <a:p>
                      <a:pPr algn="just"/>
                      <a:r>
                        <a:rPr lang="en-GB" sz="1100" dirty="0" smtClean="0"/>
                        <a:t>The first key topic is focused on the final years of Anglo-Saxon England, covering its political, social and economic make-up, as well as the dramatic events of 1066. While the popular view is often of a barbarous Dark-Ages kingdom, students should recognise that in reality Anglo-Saxon England was prosperous and well governed. They should understand that society was characterised by a hierarchical system of government and they should appreciate the influence of the Church. They should also be aware that while Edward the Confessor was pious and respected, real power in the 1060s lay with the Godwin family and in particular Earl Harold of Wessex. Students should understand events leading up to the death of Edward the Confessor in 1066: Harold </a:t>
                      </a:r>
                      <a:r>
                        <a:rPr lang="en-GB" sz="1100" dirty="0" err="1" smtClean="0"/>
                        <a:t>Godwinson’s</a:t>
                      </a:r>
                      <a:r>
                        <a:rPr lang="en-GB" sz="1100" dirty="0" smtClean="0"/>
                        <a:t> succession as Earl of Wessex on his father’s death in 1053 inheriting the richest earldom in England; his embassy to Normandy and the claims of disputed Norman sources that he pledged allegiance to Duke William; his exiling of his brother </a:t>
                      </a:r>
                      <a:r>
                        <a:rPr lang="en-GB" sz="1100" dirty="0" err="1" smtClean="0"/>
                        <a:t>Tostig</a:t>
                      </a:r>
                      <a:r>
                        <a:rPr lang="en-GB" sz="1100" dirty="0" smtClean="0"/>
                        <a:t>, removing a rival to the throne. Harold’s powerful rival claimants – William of Normandy, </a:t>
                      </a:r>
                      <a:r>
                        <a:rPr lang="en-GB" sz="1100" dirty="0" err="1" smtClean="0"/>
                        <a:t>Harald</a:t>
                      </a:r>
                      <a:r>
                        <a:rPr lang="en-GB" sz="1100" dirty="0" smtClean="0"/>
                        <a:t> </a:t>
                      </a:r>
                      <a:r>
                        <a:rPr lang="en-GB" sz="1100" dirty="0" err="1" smtClean="0"/>
                        <a:t>Hardrada</a:t>
                      </a:r>
                      <a:r>
                        <a:rPr lang="en-GB" sz="1100" dirty="0" smtClean="0"/>
                        <a:t> and Edgar – and their motives should also be covered. Students should understand the range of causes of Harold’s eventual defeat, including the superior </a:t>
                      </a:r>
                      <a:r>
                        <a:rPr lang="en-GB" sz="1100" dirty="0" err="1" smtClean="0"/>
                        <a:t>generalship</a:t>
                      </a:r>
                      <a:r>
                        <a:rPr lang="en-GB" sz="1100" dirty="0" smtClean="0"/>
                        <a:t> of his opponent, Duke William of Normandy, the respective quality of the two armies and Harold’s own mistakes.</a:t>
                      </a:r>
                      <a:endParaRPr lang="en-GB" sz="1100" dirty="0"/>
                    </a:p>
                  </a:txBody>
                  <a:tcPr/>
                </a:tc>
                <a:extLst>
                  <a:ext uri="{0D108BD9-81ED-4DB2-BD59-A6C34878D82A}">
                    <a16:rowId xmlns:a16="http://schemas.microsoft.com/office/drawing/2014/main" val="100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60114696"/>
              </p:ext>
            </p:extLst>
          </p:nvPr>
        </p:nvGraphicFramePr>
        <p:xfrm>
          <a:off x="112395" y="3733090"/>
          <a:ext cx="4691617" cy="2871855"/>
        </p:xfrm>
        <a:graphic>
          <a:graphicData uri="http://schemas.openxmlformats.org/drawingml/2006/table">
            <a:tbl>
              <a:tblPr firstRow="1" bandRow="1">
                <a:tableStyleId>{5940675A-B579-460E-94D1-54222C63F5DA}</a:tableStyleId>
              </a:tblPr>
              <a:tblGrid>
                <a:gridCol w="1006721">
                  <a:extLst>
                    <a:ext uri="{9D8B030D-6E8A-4147-A177-3AD203B41FA5}">
                      <a16:colId xmlns:a16="http://schemas.microsoft.com/office/drawing/2014/main" val="20000"/>
                    </a:ext>
                  </a:extLst>
                </a:gridCol>
                <a:gridCol w="3684896">
                  <a:extLst>
                    <a:ext uri="{9D8B030D-6E8A-4147-A177-3AD203B41FA5}">
                      <a16:colId xmlns:a16="http://schemas.microsoft.com/office/drawing/2014/main" val="20001"/>
                    </a:ext>
                  </a:extLst>
                </a:gridCol>
              </a:tblGrid>
              <a:tr h="281055">
                <a:tc gridSpan="2">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baseline="0" dirty="0" smtClean="0"/>
                        <a:t>Key characters</a:t>
                      </a:r>
                    </a:p>
                  </a:txBody>
                  <a:tcPr/>
                </a:tc>
                <a:tc hMerge="1">
                  <a:txBody>
                    <a:bodyPr/>
                    <a:lstStyle/>
                    <a:p>
                      <a:pPr marL="171450" indent="-171450">
                        <a:buFont typeface="Arial" pitchFamily="34" charset="0"/>
                        <a:buChar char="•"/>
                      </a:pPr>
                      <a:endParaRPr lang="en-US" sz="1000" baseline="0" dirty="0" smtClean="0"/>
                    </a:p>
                  </a:txBody>
                  <a:tcPr/>
                </a:tc>
                <a:extLst>
                  <a:ext uri="{0D108BD9-81ED-4DB2-BD59-A6C34878D82A}">
                    <a16:rowId xmlns:a16="http://schemas.microsoft.com/office/drawing/2014/main" val="10003"/>
                  </a:ext>
                </a:extLst>
              </a:tr>
              <a:tr h="134774">
                <a:tc rowSpan="7">
                  <a:txBody>
                    <a:bodyPr/>
                    <a:lstStyle/>
                    <a:p>
                      <a:pPr marL="0" indent="0">
                        <a:buFont typeface="Arial" panose="020B0604020202020204" pitchFamily="34" charset="0"/>
                        <a:buNone/>
                      </a:pPr>
                      <a:r>
                        <a:rPr lang="en-US" sz="1100" b="1" dirty="0" smtClean="0"/>
                        <a:t>Anglo-Saxon</a:t>
                      </a:r>
                      <a:endParaRPr lang="en-US" sz="1100" baseline="0" dirty="0" smtClean="0"/>
                    </a:p>
                  </a:txBody>
                  <a:tcPr/>
                </a:tc>
                <a:tc>
                  <a:txBody>
                    <a:bodyPr/>
                    <a:lstStyle/>
                    <a:p>
                      <a:pPr marL="0" indent="0">
                        <a:buFont typeface="Arial" pitchFamily="34" charset="0"/>
                        <a:buNone/>
                      </a:pPr>
                      <a:endParaRPr lang="en-US" sz="1100" baseline="0" dirty="0" smtClean="0"/>
                    </a:p>
                  </a:txBody>
                  <a:tcPr/>
                </a:tc>
                <a:extLst>
                  <a:ext uri="{0D108BD9-81ED-4DB2-BD59-A6C34878D82A}">
                    <a16:rowId xmlns:a16="http://schemas.microsoft.com/office/drawing/2014/main" val="10000"/>
                  </a:ext>
                </a:extLst>
              </a:tr>
              <a:tr h="177421">
                <a:tc vMerge="1">
                  <a:txBody>
                    <a:bodyPr/>
                    <a:lstStyle/>
                    <a:p>
                      <a:pPr marL="0" indent="0">
                        <a:buFont typeface="Arial" panose="020B0604020202020204" pitchFamily="34" charset="0"/>
                        <a:buNone/>
                      </a:pPr>
                      <a:endParaRPr lang="en-US" sz="11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100" baseline="0" dirty="0" smtClean="0"/>
                    </a:p>
                  </a:txBody>
                  <a:tcPr/>
                </a:tc>
                <a:extLst>
                  <a:ext uri="{0D108BD9-81ED-4DB2-BD59-A6C34878D82A}">
                    <a16:rowId xmlns:a16="http://schemas.microsoft.com/office/drawing/2014/main" val="10004"/>
                  </a:ext>
                </a:extLst>
              </a:tr>
              <a:tr h="177421">
                <a:tc vMerge="1">
                  <a:txBody>
                    <a:bodyPr/>
                    <a:lstStyle/>
                    <a:p>
                      <a:pPr marL="0" indent="0">
                        <a:buFont typeface="Arial" panose="020B0604020202020204" pitchFamily="34" charset="0"/>
                        <a:buNone/>
                      </a:pPr>
                      <a:endParaRPr lang="en-US" sz="11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100" baseline="0" dirty="0" smtClean="0"/>
                    </a:p>
                  </a:txBody>
                  <a:tcPr/>
                </a:tc>
                <a:extLst>
                  <a:ext uri="{0D108BD9-81ED-4DB2-BD59-A6C34878D82A}">
                    <a16:rowId xmlns:a16="http://schemas.microsoft.com/office/drawing/2014/main" val="10005"/>
                  </a:ext>
                </a:extLst>
              </a:tr>
              <a:tr h="177421">
                <a:tc vMerge="1">
                  <a:txBody>
                    <a:bodyPr/>
                    <a:lstStyle/>
                    <a:p>
                      <a:pPr marL="0" indent="0">
                        <a:buFont typeface="Arial" panose="020B0604020202020204" pitchFamily="34" charset="0"/>
                        <a:buNone/>
                      </a:pPr>
                      <a:endParaRPr lang="en-US" sz="11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6"/>
                  </a:ext>
                </a:extLst>
              </a:tr>
              <a:tr h="177421">
                <a:tc vMerge="1">
                  <a:txBody>
                    <a:bodyPr/>
                    <a:lstStyle/>
                    <a:p>
                      <a:pPr marL="0" indent="0">
                        <a:buFont typeface="Arial" panose="020B0604020202020204" pitchFamily="34" charset="0"/>
                        <a:buNone/>
                      </a:pPr>
                      <a:endParaRPr lang="en-US" sz="11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7"/>
                  </a:ext>
                </a:extLst>
              </a:tr>
              <a:tr h="177421">
                <a:tc vMerge="1">
                  <a:txBody>
                    <a:bodyPr/>
                    <a:lstStyle/>
                    <a:p>
                      <a:pPr marL="0" indent="0">
                        <a:buFont typeface="Arial" panose="020B0604020202020204" pitchFamily="34" charset="0"/>
                        <a:buNone/>
                      </a:pPr>
                      <a:endParaRPr lang="en-US" sz="11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8"/>
                  </a:ext>
                </a:extLst>
              </a:tr>
              <a:tr h="177421">
                <a:tc vMerge="1">
                  <a:txBody>
                    <a:bodyPr/>
                    <a:lstStyle/>
                    <a:p>
                      <a:pPr marL="0" indent="0">
                        <a:buFont typeface="Arial" panose="020B0604020202020204" pitchFamily="34" charset="0"/>
                        <a:buNone/>
                      </a:pPr>
                      <a:endParaRPr lang="en-US" sz="11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0009"/>
                  </a:ext>
                </a:extLst>
              </a:tr>
              <a:tr h="177421">
                <a:tc rowSpan="2">
                  <a:txBody>
                    <a:bodyPr/>
                    <a:lstStyle/>
                    <a:p>
                      <a:pPr marL="0" indent="0">
                        <a:buFont typeface="Arial" panose="020B0604020202020204" pitchFamily="34" charset="0"/>
                        <a:buNone/>
                      </a:pPr>
                      <a:r>
                        <a:rPr lang="en-US" sz="1100" b="1" dirty="0" smtClean="0"/>
                        <a:t>Norman</a:t>
                      </a:r>
                      <a:endParaRPr lang="en-US" sz="11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100" baseline="0" dirty="0" smtClean="0"/>
                    </a:p>
                  </a:txBody>
                  <a:tcPr/>
                </a:tc>
                <a:extLst>
                  <a:ext uri="{0D108BD9-81ED-4DB2-BD59-A6C34878D82A}">
                    <a16:rowId xmlns:a16="http://schemas.microsoft.com/office/drawing/2014/main" val="10001"/>
                  </a:ext>
                </a:extLst>
              </a:tr>
              <a:tr h="177421">
                <a:tc vMerge="1">
                  <a:txBody>
                    <a:bodyPr/>
                    <a:lstStyle/>
                    <a:p>
                      <a:pPr marL="0" indent="0">
                        <a:buFont typeface="Arial" panose="020B0604020202020204" pitchFamily="34" charset="0"/>
                        <a:buNone/>
                      </a:pPr>
                      <a:endParaRPr lang="en-US" sz="1100" b="1" dirty="0"/>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100" baseline="0" dirty="0" smtClean="0"/>
                    </a:p>
                  </a:txBody>
                  <a:tcPr/>
                </a:tc>
                <a:extLst>
                  <a:ext uri="{0D108BD9-81ED-4DB2-BD59-A6C34878D82A}">
                    <a16:rowId xmlns:a16="http://schemas.microsoft.com/office/drawing/2014/main" val="10010"/>
                  </a:ext>
                </a:extLst>
              </a:tr>
              <a:tr h="192889">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smtClean="0">
                          <a:ln>
                            <a:noFill/>
                          </a:ln>
                          <a:solidFill>
                            <a:prstClr val="black"/>
                          </a:solidFill>
                          <a:effectLst/>
                          <a:uLnTx/>
                          <a:uFillTx/>
                          <a:latin typeface="+mn-lt"/>
                          <a:ea typeface="+mn-ea"/>
                          <a:cs typeface="+mn-cs"/>
                        </a:rPr>
                        <a:t>Scandinavians</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100" baseline="0" dirty="0" smtClean="0"/>
                    </a:p>
                  </a:txBody>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887751362"/>
              </p:ext>
            </p:extLst>
          </p:nvPr>
        </p:nvGraphicFramePr>
        <p:xfrm>
          <a:off x="4913194" y="2003869"/>
          <a:ext cx="4883949" cy="4663440"/>
        </p:xfrm>
        <a:graphic>
          <a:graphicData uri="http://schemas.openxmlformats.org/drawingml/2006/table">
            <a:tbl>
              <a:tblPr firstRow="1" bandRow="1">
                <a:tableStyleId>{5940675A-B579-460E-94D1-54222C63F5DA}</a:tableStyleId>
              </a:tblPr>
              <a:tblGrid>
                <a:gridCol w="1173707">
                  <a:extLst>
                    <a:ext uri="{9D8B030D-6E8A-4147-A177-3AD203B41FA5}">
                      <a16:colId xmlns:a16="http://schemas.microsoft.com/office/drawing/2014/main" val="20001"/>
                    </a:ext>
                  </a:extLst>
                </a:gridCol>
                <a:gridCol w="3710242">
                  <a:extLst>
                    <a:ext uri="{9D8B030D-6E8A-4147-A177-3AD203B41FA5}">
                      <a16:colId xmlns:a16="http://schemas.microsoft.com/office/drawing/2014/main" val="20002"/>
                    </a:ext>
                  </a:extLst>
                </a:gridCol>
              </a:tblGrid>
              <a:tr h="189821">
                <a:tc gridSpan="2">
                  <a:txBody>
                    <a:bodyPr/>
                    <a:lstStyle/>
                    <a:p>
                      <a:pPr algn="ctr"/>
                      <a:r>
                        <a:rPr lang="en-US" sz="1100" b="1" i="0" u="none" strike="noStrike" kern="1200" baseline="0" dirty="0" smtClean="0">
                          <a:solidFill>
                            <a:schemeClr val="tx1"/>
                          </a:solidFill>
                          <a:latin typeface="+mn-lt"/>
                          <a:ea typeface="+mn-ea"/>
                          <a:cs typeface="+mn-cs"/>
                        </a:rPr>
                        <a:t>Keywords/terms</a:t>
                      </a:r>
                      <a:endParaRPr lang="en-US" sz="1100" b="1" i="0" u="none" strike="noStrike" kern="1200" baseline="0" dirty="0">
                        <a:solidFill>
                          <a:schemeClr val="tx1"/>
                        </a:solidFill>
                        <a:latin typeface="+mn-lt"/>
                        <a:ea typeface="+mn-ea"/>
                        <a:cs typeface="+mn-cs"/>
                      </a:endParaRPr>
                    </a:p>
                  </a:txBody>
                  <a:tcPr/>
                </a:tc>
                <a:tc hMerge="1">
                  <a:txBody>
                    <a:bodyPr/>
                    <a:lstStyle/>
                    <a:p>
                      <a:endParaRPr lang="en-US" sz="1050" dirty="0"/>
                    </a:p>
                  </a:txBody>
                  <a:tcPr/>
                </a:tc>
                <a:extLst>
                  <a:ext uri="{0D108BD9-81ED-4DB2-BD59-A6C34878D82A}">
                    <a16:rowId xmlns:a16="http://schemas.microsoft.com/office/drawing/2014/main" val="10000"/>
                  </a:ext>
                </a:extLst>
              </a:tr>
              <a:tr h="217185">
                <a:tc>
                  <a:txBody>
                    <a:bodyPr/>
                    <a:lstStyle/>
                    <a:p>
                      <a:r>
                        <a:rPr lang="en-US" sz="1100" b="0" i="0" u="none" strike="noStrike" kern="1200" baseline="0" dirty="0" smtClean="0">
                          <a:solidFill>
                            <a:schemeClr val="tx1"/>
                          </a:solidFill>
                          <a:latin typeface="+mn-lt"/>
                          <a:ea typeface="+mn-ea"/>
                          <a:cs typeface="+mn-cs"/>
                        </a:rPr>
                        <a:t>Anglo- Saxon</a:t>
                      </a:r>
                      <a:endParaRPr lang="en-US" sz="1100" b="0" i="0" u="none" strike="noStrike" kern="1200" baseline="0" dirty="0">
                        <a:solidFill>
                          <a:schemeClr val="tx1"/>
                        </a:solidFill>
                        <a:latin typeface="+mn-lt"/>
                        <a:ea typeface="+mn-ea"/>
                        <a:cs typeface="+mn-cs"/>
                      </a:endParaRPr>
                    </a:p>
                  </a:txBody>
                  <a:tcPr/>
                </a:tc>
                <a:tc>
                  <a:txBody>
                    <a:bodyPr/>
                    <a:lstStyle/>
                    <a:p>
                      <a:endParaRPr lang="en-US" sz="1100" dirty="0"/>
                    </a:p>
                  </a:txBody>
                  <a:tcPr/>
                </a:tc>
                <a:extLst>
                  <a:ext uri="{0D108BD9-81ED-4DB2-BD59-A6C34878D82A}">
                    <a16:rowId xmlns:a16="http://schemas.microsoft.com/office/drawing/2014/main" val="10001"/>
                  </a:ext>
                </a:extLst>
              </a:tr>
              <a:tr h="152932">
                <a:tc>
                  <a:txBody>
                    <a:bodyPr/>
                    <a:lstStyle/>
                    <a:p>
                      <a:r>
                        <a:rPr lang="en-US" sz="1100" b="0" i="0" u="none" strike="noStrike" kern="1200" baseline="0" dirty="0" smtClean="0">
                          <a:solidFill>
                            <a:schemeClr val="tx1"/>
                          </a:solidFill>
                          <a:latin typeface="+mn-lt"/>
                          <a:ea typeface="+mn-ea"/>
                          <a:cs typeface="+mn-cs"/>
                        </a:rPr>
                        <a:t>Aristocracy</a:t>
                      </a:r>
                      <a:endParaRPr lang="en-US" sz="1100" b="0" i="0" u="none" strike="noStrike" kern="1200" baseline="0" dirty="0">
                        <a:solidFill>
                          <a:schemeClr val="tx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02"/>
                  </a:ext>
                </a:extLst>
              </a:tr>
              <a:tr h="209919">
                <a:tc>
                  <a:txBody>
                    <a:bodyPr/>
                    <a:lstStyle/>
                    <a:p>
                      <a:r>
                        <a:rPr lang="en-US" sz="1100" b="0" i="0" u="none" strike="noStrike" kern="1200" baseline="0" dirty="0" err="1" smtClean="0">
                          <a:solidFill>
                            <a:schemeClr val="tx1"/>
                          </a:solidFill>
                          <a:latin typeface="+mn-lt"/>
                          <a:ea typeface="+mn-ea"/>
                          <a:cs typeface="+mn-cs"/>
                        </a:rPr>
                        <a:t>Ceorls</a:t>
                      </a:r>
                      <a:endParaRPr lang="en-US" sz="1100" b="0" i="0" u="none" strike="noStrike" kern="1200" baseline="0" dirty="0">
                        <a:solidFill>
                          <a:schemeClr val="tx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03"/>
                  </a:ext>
                </a:extLst>
              </a:tr>
              <a:tr h="231156">
                <a:tc>
                  <a:txBody>
                    <a:bodyPr/>
                    <a:lstStyle/>
                    <a:p>
                      <a:r>
                        <a:rPr lang="en-US" sz="1100" b="0" i="0" u="none" strike="noStrike" kern="1200" baseline="0" dirty="0" smtClean="0">
                          <a:solidFill>
                            <a:schemeClr val="tx1"/>
                          </a:solidFill>
                          <a:latin typeface="+mn-lt"/>
                          <a:ea typeface="+mn-ea"/>
                          <a:cs typeface="+mn-cs"/>
                        </a:rPr>
                        <a:t>Earls</a:t>
                      </a:r>
                      <a:endParaRPr lang="en-US" sz="1100" b="0" i="0" u="none" strike="noStrike" kern="1200" baseline="0" dirty="0">
                        <a:solidFill>
                          <a:schemeClr val="tx1"/>
                        </a:solidFill>
                        <a:latin typeface="+mn-lt"/>
                        <a:ea typeface="+mn-ea"/>
                        <a:cs typeface="+mn-cs"/>
                      </a:endParaRPr>
                    </a:p>
                  </a:txBody>
                  <a:tcPr/>
                </a:tc>
                <a:tc>
                  <a:txBody>
                    <a:bodyPr/>
                    <a:lstStyle/>
                    <a:p>
                      <a:endParaRPr lang="en-US" sz="1100" dirty="0"/>
                    </a:p>
                  </a:txBody>
                  <a:tcPr/>
                </a:tc>
                <a:extLst>
                  <a:ext uri="{0D108BD9-81ED-4DB2-BD59-A6C34878D82A}">
                    <a16:rowId xmlns:a16="http://schemas.microsoft.com/office/drawing/2014/main" val="10006"/>
                  </a:ext>
                </a:extLst>
              </a:tr>
              <a:tr h="212977">
                <a:tc>
                  <a:txBody>
                    <a:bodyPr/>
                    <a:lstStyle/>
                    <a:p>
                      <a:r>
                        <a:rPr lang="en-US" sz="1100" b="0" i="0" u="none" strike="noStrike" kern="1200" baseline="0" dirty="0" smtClean="0">
                          <a:solidFill>
                            <a:schemeClr val="tx1"/>
                          </a:solidFill>
                          <a:latin typeface="+mn-lt"/>
                          <a:ea typeface="+mn-ea"/>
                          <a:cs typeface="+mn-cs"/>
                        </a:rPr>
                        <a:t>Oath</a:t>
                      </a:r>
                      <a:endParaRPr lang="en-US" sz="1100" b="0" i="0" u="none" strike="noStrike" kern="1200" baseline="0" dirty="0">
                        <a:solidFill>
                          <a:schemeClr val="tx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4"/>
                  </a:ext>
                </a:extLst>
              </a:tr>
              <a:tr h="205431">
                <a:tc>
                  <a:txBody>
                    <a:bodyPr/>
                    <a:lstStyle/>
                    <a:p>
                      <a:r>
                        <a:rPr lang="en-US" sz="1100" b="0" i="0" u="none" strike="noStrike" kern="1200" baseline="0" dirty="0" err="1" smtClean="0">
                          <a:solidFill>
                            <a:schemeClr val="tx1"/>
                          </a:solidFill>
                          <a:latin typeface="+mn-lt"/>
                          <a:ea typeface="+mn-ea"/>
                          <a:cs typeface="+mn-cs"/>
                        </a:rPr>
                        <a:t>Fyrd</a:t>
                      </a:r>
                      <a:endParaRPr lang="en-US" sz="1100" b="0" i="0" u="none" strike="noStrike" kern="1200" baseline="0" dirty="0">
                        <a:solidFill>
                          <a:schemeClr val="tx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5"/>
                  </a:ext>
                </a:extLst>
              </a:tr>
              <a:tr h="162234">
                <a:tc>
                  <a:txBody>
                    <a:bodyPr/>
                    <a:lstStyle/>
                    <a:p>
                      <a:r>
                        <a:rPr lang="en-US" sz="1100" b="0" i="0" u="none" strike="noStrike" kern="1200" baseline="0" dirty="0" smtClean="0">
                          <a:solidFill>
                            <a:schemeClr val="tx1"/>
                          </a:solidFill>
                          <a:latin typeface="+mn-lt"/>
                          <a:ea typeface="+mn-ea"/>
                          <a:cs typeface="+mn-cs"/>
                        </a:rPr>
                        <a:t>Normandy </a:t>
                      </a:r>
                      <a:endParaRPr lang="en-US" sz="1100" b="0" i="0" u="none" strike="noStrike" kern="1200" baseline="0" dirty="0">
                        <a:solidFill>
                          <a:schemeClr val="tx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6"/>
                  </a:ext>
                </a:extLst>
              </a:tr>
              <a:tr h="173575">
                <a:tc>
                  <a:txBody>
                    <a:bodyPr/>
                    <a:lstStyle/>
                    <a:p>
                      <a:r>
                        <a:rPr lang="en-US" sz="1100" b="0" dirty="0" smtClean="0"/>
                        <a:t>Succession</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7"/>
                  </a:ext>
                </a:extLst>
              </a:tr>
              <a:tr h="166029">
                <a:tc>
                  <a:txBody>
                    <a:bodyPr/>
                    <a:lstStyle/>
                    <a:p>
                      <a:r>
                        <a:rPr lang="en-US" sz="1100" b="0" dirty="0" smtClean="0"/>
                        <a:t>Witan</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20"/>
                  </a:ext>
                </a:extLst>
              </a:tr>
              <a:tr h="169116">
                <a:tc>
                  <a:txBody>
                    <a:bodyPr/>
                    <a:lstStyle/>
                    <a:p>
                      <a:r>
                        <a:rPr lang="en-US" sz="1100" b="0" dirty="0" err="1" smtClean="0"/>
                        <a:t>Thegn</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21"/>
                  </a:ext>
                </a:extLst>
              </a:tr>
              <a:tr h="182274">
                <a:tc>
                  <a:txBody>
                    <a:bodyPr/>
                    <a:lstStyle/>
                    <a:p>
                      <a:r>
                        <a:rPr lang="en-US" sz="1100" b="0" dirty="0" smtClean="0"/>
                        <a:t>House</a:t>
                      </a:r>
                      <a:r>
                        <a:rPr lang="en-US" sz="1100" b="0" baseline="0" dirty="0" smtClean="0"/>
                        <a:t> of Godwin</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1"/>
                  </a:ext>
                </a:extLst>
              </a:tr>
              <a:tr h="175289">
                <a:tc>
                  <a:txBody>
                    <a:bodyPr/>
                    <a:lstStyle/>
                    <a:p>
                      <a:r>
                        <a:rPr lang="en-US" sz="1100" b="0" dirty="0" smtClean="0"/>
                        <a:t>Civil War</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2"/>
                  </a:ext>
                </a:extLst>
              </a:tr>
              <a:tr h="157110">
                <a:tc>
                  <a:txBody>
                    <a:bodyPr/>
                    <a:lstStyle/>
                    <a:p>
                      <a:r>
                        <a:rPr lang="en-US" sz="1100" b="0" smtClean="0"/>
                        <a:t>Cavalry</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3"/>
                  </a:ext>
                </a:extLst>
              </a:tr>
              <a:tr h="125921">
                <a:tc>
                  <a:txBody>
                    <a:bodyPr/>
                    <a:lstStyle/>
                    <a:p>
                      <a:r>
                        <a:rPr lang="en-US" sz="1100" b="0" dirty="0" smtClean="0"/>
                        <a:t>Crusade</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8"/>
                  </a:ext>
                </a:extLst>
              </a:tr>
              <a:tr h="139640">
                <a:tc>
                  <a:txBody>
                    <a:bodyPr/>
                    <a:lstStyle/>
                    <a:p>
                      <a:r>
                        <a:rPr lang="en-US" sz="1100" b="0" dirty="0" err="1" smtClean="0"/>
                        <a:t>Housecarl</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19"/>
                  </a:ext>
                </a:extLst>
              </a:tr>
              <a:tr h="223942">
                <a:tc>
                  <a:txBody>
                    <a:bodyPr/>
                    <a:lstStyle/>
                    <a:p>
                      <a:r>
                        <a:rPr lang="en-US" sz="1100" b="0" dirty="0" smtClean="0"/>
                        <a:t>Bayeux Tapestry </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22"/>
                  </a:ext>
                </a:extLst>
              </a:tr>
              <a:tr h="137514">
                <a:tc>
                  <a:txBody>
                    <a:bodyPr/>
                    <a:lstStyle/>
                    <a:p>
                      <a:r>
                        <a:rPr lang="en-US" sz="1100" b="0" dirty="0" smtClean="0"/>
                        <a:t>Chroniclers</a:t>
                      </a:r>
                      <a:endParaRPr lang="en-US" sz="11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10023"/>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1162409811"/>
              </p:ext>
            </p:extLst>
          </p:nvPr>
        </p:nvGraphicFramePr>
        <p:xfrm>
          <a:off x="110622" y="2031165"/>
          <a:ext cx="4707038" cy="1406357"/>
        </p:xfrm>
        <a:graphic>
          <a:graphicData uri="http://schemas.openxmlformats.org/drawingml/2006/table">
            <a:tbl>
              <a:tblPr firstRow="1" bandRow="1">
                <a:tableStyleId>{5940675A-B579-460E-94D1-54222C63F5DA}</a:tableStyleId>
              </a:tblPr>
              <a:tblGrid>
                <a:gridCol w="4707038">
                  <a:extLst>
                    <a:ext uri="{9D8B030D-6E8A-4147-A177-3AD203B41FA5}">
                      <a16:colId xmlns:a16="http://schemas.microsoft.com/office/drawing/2014/main" val="20001"/>
                    </a:ext>
                  </a:extLst>
                </a:gridCol>
              </a:tblGrid>
              <a:tr h="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u="none" dirty="0" smtClean="0"/>
                        <a:t>Key Events</a:t>
                      </a:r>
                      <a:endParaRPr lang="en-US" sz="1100" b="1" u="none" dirty="0"/>
                    </a:p>
                  </a:txBody>
                  <a:tcPr/>
                </a:tc>
                <a:extLst>
                  <a:ext uri="{0D108BD9-81ED-4DB2-BD59-A6C34878D82A}">
                    <a16:rowId xmlns:a16="http://schemas.microsoft.com/office/drawing/2014/main" val="10000"/>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u="none" dirty="0" smtClean="0"/>
                        <a:t>1064</a:t>
                      </a:r>
                      <a:r>
                        <a:rPr lang="en-US" sz="1100" b="1" u="none" baseline="0" dirty="0" smtClean="0"/>
                        <a:t> - </a:t>
                      </a:r>
                      <a:endParaRPr lang="en-US" sz="1100" b="0" u="none" dirty="0"/>
                    </a:p>
                  </a:txBody>
                  <a:tcPr/>
                </a:tc>
                <a:extLst>
                  <a:ext uri="{0D108BD9-81ED-4DB2-BD59-A6C34878D82A}">
                    <a16:rowId xmlns:a16="http://schemas.microsoft.com/office/drawing/2014/main" val="10002"/>
                  </a:ext>
                </a:extLst>
              </a:tr>
              <a:tr h="211438">
                <a:tc>
                  <a:txBody>
                    <a:bodyPr/>
                    <a:lstStyle/>
                    <a:p>
                      <a:r>
                        <a:rPr lang="en-US" sz="1100" b="1" u="none" dirty="0" smtClean="0"/>
                        <a:t>1065 – </a:t>
                      </a:r>
                      <a:endParaRPr lang="en-US" sz="1100" b="0" u="none" dirty="0"/>
                    </a:p>
                  </a:txBody>
                  <a:tcPr/>
                </a:tc>
                <a:extLst>
                  <a:ext uri="{0D108BD9-81ED-4DB2-BD59-A6C34878D82A}">
                    <a16:rowId xmlns:a16="http://schemas.microsoft.com/office/drawing/2014/main" val="10003"/>
                  </a:ext>
                </a:extLst>
              </a:tr>
              <a:tr h="0">
                <a:tc>
                  <a:txBody>
                    <a:bodyPr/>
                    <a:lstStyle/>
                    <a:p>
                      <a:r>
                        <a:rPr lang="en-US" sz="1100" b="1" u="none" dirty="0" smtClean="0"/>
                        <a:t>1066 Early –</a:t>
                      </a:r>
                      <a:r>
                        <a:rPr lang="en-US" sz="1100" b="1" u="none" baseline="0" dirty="0" smtClean="0"/>
                        <a:t> </a:t>
                      </a:r>
                      <a:endParaRPr lang="en-US" sz="1100" b="1" u="none" dirty="0"/>
                    </a:p>
                  </a:txBody>
                  <a:tcPr/>
                </a:tc>
                <a:extLst>
                  <a:ext uri="{0D108BD9-81ED-4DB2-BD59-A6C34878D82A}">
                    <a16:rowId xmlns:a16="http://schemas.microsoft.com/office/drawing/2014/main" val="10004"/>
                  </a:ext>
                </a:extLst>
              </a:tr>
              <a:tr h="370037">
                <a:tc>
                  <a:txBody>
                    <a:bodyPr/>
                    <a:lstStyle/>
                    <a:p>
                      <a:r>
                        <a:rPr lang="en-US" sz="1100" b="1" u="none" dirty="0" smtClean="0"/>
                        <a:t>1066- Late – </a:t>
                      </a:r>
                      <a:endParaRPr lang="en-US" sz="1100" b="0" u="none" dirty="0"/>
                    </a:p>
                  </a:txBody>
                  <a:tcPr/>
                </a:tc>
                <a:extLst>
                  <a:ext uri="{0D108BD9-81ED-4DB2-BD59-A6C34878D82A}">
                    <a16:rowId xmlns:a16="http://schemas.microsoft.com/office/drawing/2014/main" val="10005"/>
                  </a:ext>
                </a:extLst>
              </a:tr>
            </a:tbl>
          </a:graphicData>
        </a:graphic>
      </p:graphicFrame>
      <p:sp>
        <p:nvSpPr>
          <p:cNvPr id="12" name="TextBox 11"/>
          <p:cNvSpPr txBox="1"/>
          <p:nvPr/>
        </p:nvSpPr>
        <p:spPr>
          <a:xfrm>
            <a:off x="9836342" y="7075046"/>
            <a:ext cx="184666" cy="369332"/>
          </a:xfrm>
          <a:prstGeom prst="rect">
            <a:avLst/>
          </a:prstGeom>
          <a:noFill/>
        </p:spPr>
        <p:txBody>
          <a:bodyPr wrap="none" rtlCol="0">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30584346"/>
              </p:ext>
            </p:extLst>
          </p:nvPr>
        </p:nvGraphicFramePr>
        <p:xfrm>
          <a:off x="0" y="0"/>
          <a:ext cx="9698182" cy="6691744"/>
        </p:xfrm>
        <a:graphic>
          <a:graphicData uri="http://schemas.openxmlformats.org/drawingml/2006/table">
            <a:tbl>
              <a:tblPr firstRow="1" bandRow="1">
                <a:tableStyleId>{5940675A-B579-460E-94D1-54222C63F5DA}</a:tableStyleId>
              </a:tblPr>
              <a:tblGrid>
                <a:gridCol w="1200308">
                  <a:extLst>
                    <a:ext uri="{9D8B030D-6E8A-4147-A177-3AD203B41FA5}">
                      <a16:colId xmlns:a16="http://schemas.microsoft.com/office/drawing/2014/main" val="20000"/>
                    </a:ext>
                  </a:extLst>
                </a:gridCol>
                <a:gridCol w="3310287">
                  <a:extLst>
                    <a:ext uri="{9D8B030D-6E8A-4147-A177-3AD203B41FA5}">
                      <a16:colId xmlns:a16="http://schemas.microsoft.com/office/drawing/2014/main" val="20001"/>
                    </a:ext>
                  </a:extLst>
                </a:gridCol>
                <a:gridCol w="5187587">
                  <a:extLst>
                    <a:ext uri="{9D8B030D-6E8A-4147-A177-3AD203B41FA5}">
                      <a16:colId xmlns:a16="http://schemas.microsoft.com/office/drawing/2014/main" val="20002"/>
                    </a:ext>
                  </a:extLst>
                </a:gridCol>
              </a:tblGrid>
              <a:tr h="1673739">
                <a:tc>
                  <a:txBody>
                    <a:bodyPr/>
                    <a:lstStyle/>
                    <a:p>
                      <a:r>
                        <a:rPr lang="en-US" sz="1100" b="1" dirty="0" smtClean="0"/>
                        <a:t>How</a:t>
                      </a:r>
                      <a:r>
                        <a:rPr lang="en-US" sz="1100" b="1" baseline="0" dirty="0" smtClean="0"/>
                        <a:t>  was Anglo- Saxon society </a:t>
                      </a:r>
                      <a:r>
                        <a:rPr lang="en-US" sz="1100" b="1" baseline="0" dirty="0" err="1" smtClean="0"/>
                        <a:t>organised</a:t>
                      </a:r>
                      <a:r>
                        <a:rPr lang="en-US" sz="1100" b="1" baseline="0" dirty="0" smtClean="0"/>
                        <a:t>?</a:t>
                      </a:r>
                      <a:endParaRPr lang="en-US" sz="1100" b="1" dirty="0"/>
                    </a:p>
                  </a:txBody>
                  <a:tcPr/>
                </a:tc>
                <a:tc>
                  <a:txBody>
                    <a:bodyPr/>
                    <a:lstStyle/>
                    <a:p>
                      <a:r>
                        <a:rPr lang="en-GB" sz="1050" kern="1200" dirty="0" smtClean="0">
                          <a:solidFill>
                            <a:schemeClr val="tx1"/>
                          </a:solidFill>
                          <a:latin typeface="+mn-lt"/>
                          <a:ea typeface="+mn-ea"/>
                          <a:cs typeface="+mn-cs"/>
                        </a:rPr>
                        <a:t>● Monarchy and government. The power of the English monarchy.</a:t>
                      </a:r>
                    </a:p>
                    <a:p>
                      <a:r>
                        <a:rPr lang="en-GB" sz="1050" kern="1200" dirty="0" smtClean="0">
                          <a:solidFill>
                            <a:schemeClr val="tx1"/>
                          </a:solidFill>
                          <a:latin typeface="+mn-lt"/>
                          <a:ea typeface="+mn-ea"/>
                          <a:cs typeface="+mn-cs"/>
                        </a:rPr>
                        <a:t>Earldoms, local government and the legal system.</a:t>
                      </a:r>
                    </a:p>
                    <a:p>
                      <a:r>
                        <a:rPr lang="en-GB" sz="1050" kern="1200" dirty="0" smtClean="0">
                          <a:solidFill>
                            <a:schemeClr val="tx1"/>
                          </a:solidFill>
                          <a:latin typeface="+mn-lt"/>
                          <a:ea typeface="+mn-ea"/>
                          <a:cs typeface="+mn-cs"/>
                        </a:rPr>
                        <a:t>● The economy and social system. Towns and villages. The influence of the Church.</a:t>
                      </a:r>
                      <a:endParaRPr lang="en-GB" sz="1050" kern="1200" dirty="0">
                        <a:solidFill>
                          <a:schemeClr val="tx1"/>
                        </a:solidFill>
                        <a:latin typeface="+mn-lt"/>
                        <a:ea typeface="+mn-ea"/>
                        <a:cs typeface="+mn-cs"/>
                      </a:endParaRPr>
                    </a:p>
                  </a:txBody>
                  <a:tcPr/>
                </a:tc>
                <a:tc>
                  <a:txBody>
                    <a:bodyPr/>
                    <a:lstStyle/>
                    <a:p>
                      <a:endParaRPr lang="en-GB" sz="1050" kern="1200" dirty="0">
                        <a:solidFill>
                          <a:schemeClr val="tx1"/>
                        </a:solidFill>
                        <a:latin typeface="+mn-lt"/>
                        <a:ea typeface="+mn-ea"/>
                        <a:cs typeface="+mn-cs"/>
                      </a:endParaRPr>
                    </a:p>
                  </a:txBody>
                  <a:tcPr/>
                </a:tc>
                <a:extLst>
                  <a:ext uri="{0D108BD9-81ED-4DB2-BD59-A6C34878D82A}">
                    <a16:rowId xmlns:a16="http://schemas.microsoft.com/office/drawing/2014/main" val="10000"/>
                  </a:ext>
                </a:extLst>
              </a:tr>
              <a:tr h="1987181">
                <a:tc>
                  <a:txBody>
                    <a:bodyPr/>
                    <a:lstStyle/>
                    <a:p>
                      <a:r>
                        <a:rPr lang="en-US" sz="1100" b="1" dirty="0" smtClean="0"/>
                        <a:t>Why was there a disputed succession  when Edward the Confessor</a:t>
                      </a:r>
                      <a:r>
                        <a:rPr lang="en-US" sz="1100" b="1" baseline="0" dirty="0" smtClean="0"/>
                        <a:t> died?</a:t>
                      </a:r>
                      <a:endParaRPr lang="en-US" sz="1100" b="1" dirty="0"/>
                    </a:p>
                  </a:txBody>
                  <a:tcPr/>
                </a:tc>
                <a:tc>
                  <a:txBody>
                    <a:bodyPr/>
                    <a:lstStyle/>
                    <a:p>
                      <a:r>
                        <a:rPr lang="en-GB" sz="1050" kern="1200" dirty="0" smtClean="0">
                          <a:solidFill>
                            <a:schemeClr val="tx1"/>
                          </a:solidFill>
                          <a:latin typeface="+mn-lt"/>
                          <a:ea typeface="+mn-ea"/>
                          <a:cs typeface="+mn-cs"/>
                        </a:rPr>
                        <a:t>● The House of Godwin. Harold </a:t>
                      </a:r>
                      <a:r>
                        <a:rPr lang="en-GB" sz="1050" kern="1200" dirty="0" err="1" smtClean="0">
                          <a:solidFill>
                            <a:schemeClr val="tx1"/>
                          </a:solidFill>
                          <a:latin typeface="+mn-lt"/>
                          <a:ea typeface="+mn-ea"/>
                          <a:cs typeface="+mn-cs"/>
                        </a:rPr>
                        <a:t>Godwinson’s</a:t>
                      </a:r>
                      <a:r>
                        <a:rPr lang="en-GB" sz="1050" kern="1200" dirty="0" smtClean="0">
                          <a:solidFill>
                            <a:schemeClr val="tx1"/>
                          </a:solidFill>
                          <a:latin typeface="+mn-lt"/>
                          <a:ea typeface="+mn-ea"/>
                          <a:cs typeface="+mn-cs"/>
                        </a:rPr>
                        <a:t> succession as Earl of Wessex. The power of the </a:t>
                      </a:r>
                      <a:r>
                        <a:rPr lang="en-GB" sz="1050" kern="1200" dirty="0" err="1" smtClean="0">
                          <a:solidFill>
                            <a:schemeClr val="tx1"/>
                          </a:solidFill>
                          <a:latin typeface="+mn-lt"/>
                          <a:ea typeface="+mn-ea"/>
                          <a:cs typeface="+mn-cs"/>
                        </a:rPr>
                        <a:t>Godwins</a:t>
                      </a:r>
                      <a:r>
                        <a:rPr lang="en-GB" sz="1050" kern="1200" dirty="0" smtClean="0">
                          <a:solidFill>
                            <a:schemeClr val="tx1"/>
                          </a:solidFill>
                          <a:latin typeface="+mn-lt"/>
                          <a:ea typeface="+mn-ea"/>
                          <a:cs typeface="+mn-cs"/>
                        </a:rPr>
                        <a:t>.</a:t>
                      </a:r>
                    </a:p>
                    <a:p>
                      <a:r>
                        <a:rPr lang="en-GB" sz="1050" kern="1200" dirty="0" smtClean="0">
                          <a:solidFill>
                            <a:schemeClr val="tx1"/>
                          </a:solidFill>
                          <a:latin typeface="+mn-lt"/>
                          <a:ea typeface="+mn-ea"/>
                          <a:cs typeface="+mn-cs"/>
                        </a:rPr>
                        <a:t>● Harold </a:t>
                      </a:r>
                      <a:r>
                        <a:rPr lang="en-GB" sz="1050" kern="1200" dirty="0" err="1" smtClean="0">
                          <a:solidFill>
                            <a:schemeClr val="tx1"/>
                          </a:solidFill>
                          <a:latin typeface="+mn-lt"/>
                          <a:ea typeface="+mn-ea"/>
                          <a:cs typeface="+mn-cs"/>
                        </a:rPr>
                        <a:t>Godwinson’s</a:t>
                      </a:r>
                      <a:r>
                        <a:rPr lang="en-GB" sz="1050" kern="1200" dirty="0" smtClean="0">
                          <a:solidFill>
                            <a:schemeClr val="tx1"/>
                          </a:solidFill>
                          <a:latin typeface="+mn-lt"/>
                          <a:ea typeface="+mn-ea"/>
                          <a:cs typeface="+mn-cs"/>
                        </a:rPr>
                        <a:t> embassy to Normandy. The rising against </a:t>
                      </a:r>
                      <a:r>
                        <a:rPr lang="en-GB" sz="1050" kern="1200" dirty="0" err="1" smtClean="0">
                          <a:solidFill>
                            <a:schemeClr val="tx1"/>
                          </a:solidFill>
                          <a:latin typeface="+mn-lt"/>
                          <a:ea typeface="+mn-ea"/>
                          <a:cs typeface="+mn-cs"/>
                        </a:rPr>
                        <a:t>Tostig</a:t>
                      </a:r>
                      <a:r>
                        <a:rPr lang="en-GB" sz="1050" kern="1200" dirty="0" smtClean="0">
                          <a:solidFill>
                            <a:schemeClr val="tx1"/>
                          </a:solidFill>
                          <a:latin typeface="+mn-lt"/>
                          <a:ea typeface="+mn-ea"/>
                          <a:cs typeface="+mn-cs"/>
                        </a:rPr>
                        <a:t> and his exile. The death of Edward the Confessor.</a:t>
                      </a:r>
                      <a:endParaRPr lang="en-GB" sz="1050" kern="1200" dirty="0">
                        <a:solidFill>
                          <a:schemeClr val="tx1"/>
                        </a:solidFill>
                        <a:latin typeface="+mn-lt"/>
                        <a:ea typeface="+mn-ea"/>
                        <a:cs typeface="+mn-cs"/>
                      </a:endParaRPr>
                    </a:p>
                  </a:txBody>
                  <a:tcPr/>
                </a:tc>
                <a:tc>
                  <a:txBody>
                    <a:bodyPr/>
                    <a:lstStyle/>
                    <a:p>
                      <a:endParaRPr lang="en-GB" sz="1050"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1673739">
                <a:tc>
                  <a:txBody>
                    <a:bodyPr/>
                    <a:lstStyle/>
                    <a:p>
                      <a:r>
                        <a:rPr lang="en-US" sz="1100" b="1" dirty="0" smtClean="0"/>
                        <a:t>Who had the strongest claim</a:t>
                      </a:r>
                      <a:r>
                        <a:rPr lang="en-US" sz="1100" b="1" baseline="0" dirty="0" smtClean="0"/>
                        <a:t> to the throne?</a:t>
                      </a:r>
                      <a:endParaRPr lang="en-US" sz="1100" b="1" dirty="0"/>
                    </a:p>
                  </a:txBody>
                  <a:tcPr/>
                </a:tc>
                <a:tc>
                  <a:txBody>
                    <a:bodyPr/>
                    <a:lstStyle/>
                    <a:p>
                      <a:r>
                        <a:rPr lang="en-GB" sz="1050" kern="1200" dirty="0" smtClean="0">
                          <a:solidFill>
                            <a:schemeClr val="tx1"/>
                          </a:solidFill>
                          <a:latin typeface="+mn-lt"/>
                          <a:ea typeface="+mn-ea"/>
                          <a:cs typeface="+mn-cs"/>
                        </a:rPr>
                        <a:t>● The motives and claims of William of Normandy, </a:t>
                      </a:r>
                      <a:r>
                        <a:rPr lang="en-GB" sz="1050" kern="1200" dirty="0" err="1" smtClean="0">
                          <a:solidFill>
                            <a:schemeClr val="tx1"/>
                          </a:solidFill>
                          <a:latin typeface="+mn-lt"/>
                          <a:ea typeface="+mn-ea"/>
                          <a:cs typeface="+mn-cs"/>
                        </a:rPr>
                        <a:t>Harald</a:t>
                      </a:r>
                      <a:r>
                        <a:rPr lang="en-GB" sz="1050" kern="1200" dirty="0" smtClean="0">
                          <a:solidFill>
                            <a:schemeClr val="tx1"/>
                          </a:solidFill>
                          <a:latin typeface="+mn-lt"/>
                          <a:ea typeface="+mn-ea"/>
                          <a:cs typeface="+mn-cs"/>
                        </a:rPr>
                        <a:t> </a:t>
                      </a:r>
                      <a:r>
                        <a:rPr lang="en-GB" sz="1050" kern="1200" dirty="0" err="1" smtClean="0">
                          <a:solidFill>
                            <a:schemeClr val="tx1"/>
                          </a:solidFill>
                          <a:latin typeface="+mn-lt"/>
                          <a:ea typeface="+mn-ea"/>
                          <a:cs typeface="+mn-cs"/>
                        </a:rPr>
                        <a:t>Hardrada</a:t>
                      </a:r>
                      <a:r>
                        <a:rPr lang="en-GB" sz="1050" kern="1200" dirty="0" smtClean="0">
                          <a:solidFill>
                            <a:schemeClr val="tx1"/>
                          </a:solidFill>
                          <a:latin typeface="+mn-lt"/>
                          <a:ea typeface="+mn-ea"/>
                          <a:cs typeface="+mn-cs"/>
                        </a:rPr>
                        <a:t> and Edgar.</a:t>
                      </a:r>
                    </a:p>
                    <a:p>
                      <a:r>
                        <a:rPr lang="en-GB" sz="1050" kern="1200" dirty="0" smtClean="0">
                          <a:solidFill>
                            <a:schemeClr val="tx1"/>
                          </a:solidFill>
                          <a:latin typeface="+mn-lt"/>
                          <a:ea typeface="+mn-ea"/>
                          <a:cs typeface="+mn-cs"/>
                        </a:rPr>
                        <a:t>● The Witan and the coronation and reign of Harold </a:t>
                      </a:r>
                      <a:r>
                        <a:rPr lang="en-GB" sz="1050" kern="1200" dirty="0" err="1" smtClean="0">
                          <a:solidFill>
                            <a:schemeClr val="tx1"/>
                          </a:solidFill>
                          <a:latin typeface="+mn-lt"/>
                          <a:ea typeface="+mn-ea"/>
                          <a:cs typeface="+mn-cs"/>
                        </a:rPr>
                        <a:t>Godwinson</a:t>
                      </a:r>
                      <a:r>
                        <a:rPr lang="en-GB" sz="1050" kern="1200" dirty="0" smtClean="0">
                          <a:solidFill>
                            <a:schemeClr val="tx1"/>
                          </a:solidFill>
                          <a:latin typeface="+mn-lt"/>
                          <a:ea typeface="+mn-ea"/>
                          <a:cs typeface="+mn-cs"/>
                        </a:rPr>
                        <a:t>.</a:t>
                      </a:r>
                    </a:p>
                    <a:p>
                      <a:r>
                        <a:rPr lang="en-GB" sz="1050" kern="1200" dirty="0" smtClean="0">
                          <a:solidFill>
                            <a:schemeClr val="tx1"/>
                          </a:solidFill>
                          <a:latin typeface="+mn-lt"/>
                          <a:ea typeface="+mn-ea"/>
                          <a:cs typeface="+mn-cs"/>
                        </a:rPr>
                        <a:t>● Reasons for, and significance of, the outcome of the battles of Gate </a:t>
                      </a:r>
                      <a:r>
                        <a:rPr lang="en-GB" sz="1050" kern="1200" dirty="0" err="1" smtClean="0">
                          <a:solidFill>
                            <a:schemeClr val="tx1"/>
                          </a:solidFill>
                          <a:latin typeface="+mn-lt"/>
                          <a:ea typeface="+mn-ea"/>
                          <a:cs typeface="+mn-cs"/>
                        </a:rPr>
                        <a:t>Fulford</a:t>
                      </a:r>
                      <a:r>
                        <a:rPr lang="en-GB" sz="1050" kern="1200" dirty="0" smtClean="0">
                          <a:solidFill>
                            <a:schemeClr val="tx1"/>
                          </a:solidFill>
                          <a:latin typeface="+mn-lt"/>
                          <a:ea typeface="+mn-ea"/>
                          <a:cs typeface="+mn-cs"/>
                        </a:rPr>
                        <a:t> and Stamford Bridge.</a:t>
                      </a:r>
                      <a:endParaRPr lang="en-GB" sz="1050" kern="1200" dirty="0">
                        <a:solidFill>
                          <a:schemeClr val="tx1"/>
                        </a:solidFill>
                        <a:latin typeface="+mn-lt"/>
                        <a:ea typeface="+mn-ea"/>
                        <a:cs typeface="+mn-cs"/>
                      </a:endParaRPr>
                    </a:p>
                  </a:txBody>
                  <a:tcPr/>
                </a:tc>
                <a:tc>
                  <a:txBody>
                    <a:bodyPr/>
                    <a:lstStyle/>
                    <a:p>
                      <a:endParaRPr lang="en-GB" sz="105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1357085">
                <a:tc>
                  <a:txBody>
                    <a:bodyPr/>
                    <a:lstStyle/>
                    <a:p>
                      <a:r>
                        <a:rPr lang="en-US" sz="1100" b="1" dirty="0" smtClean="0"/>
                        <a:t>Why did William win the Battle of Hastings?</a:t>
                      </a:r>
                      <a:endParaRPr lang="en-US" sz="1100" b="1" dirty="0"/>
                    </a:p>
                  </a:txBody>
                  <a:tcPr/>
                </a:tc>
                <a:tc>
                  <a:txBody>
                    <a:bodyPr/>
                    <a:lstStyle/>
                    <a:p>
                      <a:r>
                        <a:rPr lang="en-GB" sz="1050" kern="1200" dirty="0" smtClean="0">
                          <a:solidFill>
                            <a:schemeClr val="tx1"/>
                          </a:solidFill>
                          <a:latin typeface="+mn-lt"/>
                          <a:ea typeface="+mn-ea"/>
                          <a:cs typeface="+mn-cs"/>
                        </a:rPr>
                        <a:t>● The Battle of Hastings.</a:t>
                      </a:r>
                    </a:p>
                    <a:p>
                      <a:r>
                        <a:rPr lang="en-GB" sz="1050" kern="1200" dirty="0" smtClean="0">
                          <a:solidFill>
                            <a:schemeClr val="tx1"/>
                          </a:solidFill>
                          <a:latin typeface="+mn-lt"/>
                          <a:ea typeface="+mn-ea"/>
                          <a:cs typeface="+mn-cs"/>
                        </a:rPr>
                        <a:t>● Reasons for William’s victory, including the leadership skills</a:t>
                      </a:r>
                    </a:p>
                    <a:p>
                      <a:r>
                        <a:rPr lang="en-GB" sz="1050" kern="1200" dirty="0" smtClean="0">
                          <a:solidFill>
                            <a:schemeClr val="tx1"/>
                          </a:solidFill>
                          <a:latin typeface="+mn-lt"/>
                          <a:ea typeface="+mn-ea"/>
                          <a:cs typeface="+mn-cs"/>
                        </a:rPr>
                        <a:t>of Harold and William, Norman and English troops and tactics.</a:t>
                      </a:r>
                      <a:endParaRPr lang="en-GB" sz="1050" kern="1200" dirty="0">
                        <a:solidFill>
                          <a:schemeClr val="tx1"/>
                        </a:solidFill>
                        <a:latin typeface="+mn-lt"/>
                        <a:ea typeface="+mn-ea"/>
                        <a:cs typeface="+mn-cs"/>
                      </a:endParaRPr>
                    </a:p>
                  </a:txBody>
                  <a:tcPr/>
                </a:tc>
                <a:tc>
                  <a:txBody>
                    <a:bodyPr/>
                    <a:lstStyle/>
                    <a:p>
                      <a:endParaRPr lang="en-GB" sz="105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37568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2093</TotalTime>
  <Words>487</Words>
  <Application>Microsoft Office PowerPoint</Application>
  <PresentationFormat>A4 Paper (210x297 mm)</PresentationFormat>
  <Paragraphs>44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Thornton</dc:creator>
  <cp:lastModifiedBy>Rachel Buck</cp:lastModifiedBy>
  <cp:revision>116</cp:revision>
  <cp:lastPrinted>2016-07-14T09:08:17Z</cp:lastPrinted>
  <dcterms:created xsi:type="dcterms:W3CDTF">2016-08-17T15:03:23Z</dcterms:created>
  <dcterms:modified xsi:type="dcterms:W3CDTF">2021-09-03T15:03:16Z</dcterms:modified>
</cp:coreProperties>
</file>