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30"/>
  </p:notesMasterIdLst>
  <p:handoutMasterIdLst>
    <p:handoutMasterId r:id="rId31"/>
  </p:handoutMasterIdLst>
  <p:sldIdLst>
    <p:sldId id="258" r:id="rId3"/>
    <p:sldId id="259" r:id="rId4"/>
    <p:sldId id="260" r:id="rId5"/>
    <p:sldId id="261" r:id="rId6"/>
    <p:sldId id="262" r:id="rId7"/>
    <p:sldId id="268" r:id="rId8"/>
    <p:sldId id="264" r:id="rId9"/>
    <p:sldId id="269" r:id="rId10"/>
    <p:sldId id="271" r:id="rId11"/>
    <p:sldId id="272" r:id="rId12"/>
    <p:sldId id="274" r:id="rId13"/>
    <p:sldId id="265" r:id="rId14"/>
    <p:sldId id="266" r:id="rId15"/>
    <p:sldId id="267" r:id="rId16"/>
    <p:sldId id="270" r:id="rId17"/>
    <p:sldId id="273" r:id="rId18"/>
    <p:sldId id="275" r:id="rId19"/>
    <p:sldId id="276" r:id="rId20"/>
    <p:sldId id="277" r:id="rId21"/>
    <p:sldId id="278" r:id="rId22"/>
    <p:sldId id="279" r:id="rId23"/>
    <p:sldId id="283" r:id="rId24"/>
    <p:sldId id="280" r:id="rId25"/>
    <p:sldId id="281" r:id="rId26"/>
    <p:sldId id="282" r:id="rId27"/>
    <p:sldId id="284" r:id="rId28"/>
    <p:sldId id="285"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6600"/>
    <a:srgbClr val="33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82" autoAdjust="0"/>
  </p:normalViewPr>
  <p:slideViewPr>
    <p:cSldViewPr showGuides="1">
      <p:cViewPr varScale="1">
        <p:scale>
          <a:sx n="115" d="100"/>
          <a:sy n="115" d="100"/>
        </p:scale>
        <p:origin x="432" y="1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11/2/2016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11/2/2016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11/2/2016</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11/2/2016</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0276" y="2708920"/>
            <a:ext cx="7304939" cy="1244600"/>
          </a:xfrm>
        </p:spPr>
        <p:txBody>
          <a:bodyPr>
            <a:noAutofit/>
          </a:bodyPr>
          <a:lstStyle/>
          <a:p>
            <a:r>
              <a:rPr lang="en-US" sz="2400" dirty="0" smtClean="0">
                <a:solidFill>
                  <a:srgbClr val="003300"/>
                </a:solidFill>
              </a:rPr>
              <a:t>Aims of the session:</a:t>
            </a:r>
          </a:p>
          <a:p>
            <a:endParaRPr lang="en-US" sz="2400" dirty="0">
              <a:solidFill>
                <a:srgbClr val="003300"/>
              </a:solidFill>
            </a:endParaRPr>
          </a:p>
          <a:p>
            <a:pPr marL="457200" indent="-457200">
              <a:buFont typeface="Arial" panose="020B0604020202020204" pitchFamily="34" charset="0"/>
              <a:buChar char="•"/>
            </a:pPr>
            <a:r>
              <a:rPr lang="en-US" sz="2400" dirty="0" smtClean="0">
                <a:solidFill>
                  <a:srgbClr val="003300"/>
                </a:solidFill>
              </a:rPr>
              <a:t>To ensure you know the GCSE format</a:t>
            </a:r>
          </a:p>
          <a:p>
            <a:pPr marL="457200" indent="-457200">
              <a:buFont typeface="Arial" panose="020B0604020202020204" pitchFamily="34" charset="0"/>
              <a:buChar char="•"/>
            </a:pPr>
            <a:r>
              <a:rPr lang="en-US" sz="2400" dirty="0" smtClean="0">
                <a:solidFill>
                  <a:srgbClr val="003300"/>
                </a:solidFill>
              </a:rPr>
              <a:t>To provide you with practical revision techniques</a:t>
            </a:r>
          </a:p>
          <a:p>
            <a:pPr marL="457200" indent="-457200">
              <a:buFont typeface="Arial" panose="020B0604020202020204" pitchFamily="34" charset="0"/>
              <a:buChar char="•"/>
            </a:pPr>
            <a:r>
              <a:rPr lang="en-US" sz="2400" dirty="0" smtClean="0">
                <a:solidFill>
                  <a:srgbClr val="003300"/>
                </a:solidFill>
              </a:rPr>
              <a:t>To provide you with strategies to help you support your child at home</a:t>
            </a:r>
            <a:endParaRPr lang="en-US" sz="2400" dirty="0">
              <a:solidFill>
                <a:srgbClr val="003300"/>
              </a:solidFill>
            </a:endParaRPr>
          </a:p>
        </p:txBody>
      </p:sp>
      <p:sp>
        <p:nvSpPr>
          <p:cNvPr id="4" name="Title 3"/>
          <p:cNvSpPr>
            <a:spLocks noGrp="1"/>
          </p:cNvSpPr>
          <p:nvPr>
            <p:ph type="ctrTitle"/>
          </p:nvPr>
        </p:nvSpPr>
        <p:spPr>
          <a:xfrm>
            <a:off x="4870276" y="1124744"/>
            <a:ext cx="7008574" cy="1152402"/>
          </a:xfrm>
        </p:spPr>
        <p:txBody>
          <a:bodyPr/>
          <a:lstStyle/>
          <a:p>
            <a:r>
              <a:rPr lang="en-GB" dirty="0" smtClean="0"/>
              <a:t>GCSE History</a:t>
            </a:r>
            <a:endParaRPr lang="en-GB"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Condensing notes</a:t>
            </a:r>
            <a:endParaRPr lang="en-GB" dirty="0"/>
          </a:p>
        </p:txBody>
      </p:sp>
      <p:sp>
        <p:nvSpPr>
          <p:cNvPr id="3" name="TextBox 2"/>
          <p:cNvSpPr txBox="1"/>
          <p:nvPr/>
        </p:nvSpPr>
        <p:spPr>
          <a:xfrm>
            <a:off x="5446340" y="2924944"/>
            <a:ext cx="6120680" cy="1495794"/>
          </a:xfrm>
          <a:prstGeom prst="rect">
            <a:avLst/>
          </a:prstGeom>
          <a:noFill/>
        </p:spPr>
        <p:txBody>
          <a:bodyPr wrap="square" rtlCol="0">
            <a:spAutoFit/>
          </a:bodyPr>
          <a:lstStyle/>
          <a:p>
            <a:pPr>
              <a:lnSpc>
                <a:spcPct val="95000"/>
              </a:lnSpc>
            </a:pPr>
            <a:r>
              <a:rPr lang="en-GB" dirty="0" smtClean="0">
                <a:solidFill>
                  <a:srgbClr val="003300"/>
                </a:solidFill>
              </a:rPr>
              <a:t>Make notes on each topic in the booklet, then condense your notes down to the key points, then condense them again to the key words. </a:t>
            </a:r>
            <a:endParaRPr lang="en-GB" dirty="0">
              <a:solidFill>
                <a:srgbClr val="003300"/>
              </a:solidFill>
            </a:endParaRPr>
          </a:p>
        </p:txBody>
      </p:sp>
      <p:pic>
        <p:nvPicPr>
          <p:cNvPr id="2050" name="Picture 2" descr="Image result for note 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1628800"/>
            <a:ext cx="3356907" cy="50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CORNELL NOTES</a:t>
            </a:r>
            <a:endParaRPr lang="en-GB" dirty="0"/>
          </a:p>
        </p:txBody>
      </p:sp>
      <p:pic>
        <p:nvPicPr>
          <p:cNvPr id="3" name="Picture 4" descr="CornellNo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1628800"/>
            <a:ext cx="6768752" cy="5071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38628" y="3212976"/>
            <a:ext cx="3380051" cy="1495794"/>
          </a:xfrm>
          <a:prstGeom prst="rect">
            <a:avLst/>
          </a:prstGeom>
          <a:noFill/>
        </p:spPr>
        <p:txBody>
          <a:bodyPr wrap="square" rtlCol="0">
            <a:spAutoFit/>
          </a:bodyPr>
          <a:lstStyle/>
          <a:p>
            <a:pPr>
              <a:lnSpc>
                <a:spcPct val="95000"/>
              </a:lnSpc>
            </a:pPr>
            <a:r>
              <a:rPr lang="en-GB" dirty="0" smtClean="0">
                <a:solidFill>
                  <a:srgbClr val="003300"/>
                </a:solidFill>
              </a:rPr>
              <a:t>An electronic copy of the sheet is on ‘Show My Homework’.</a:t>
            </a:r>
            <a:endParaRPr lang="en-GB" dirty="0">
              <a:solidFill>
                <a:srgbClr val="003300"/>
              </a:solidFill>
            </a:endParaRPr>
          </a:p>
        </p:txBody>
      </p:sp>
    </p:spTree>
    <p:extLst>
      <p:ext uri="{BB962C8B-B14F-4D97-AF65-F5344CB8AC3E}">
        <p14:creationId xmlns:p14="http://schemas.microsoft.com/office/powerpoint/2010/main" val="12702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5860" y="116632"/>
            <a:ext cx="10157354" cy="924520"/>
          </a:xfrm>
        </p:spPr>
        <p:txBody>
          <a:bodyPr>
            <a:normAutofit/>
          </a:bodyPr>
          <a:lstStyle/>
          <a:p>
            <a:r>
              <a:rPr lang="en-GB" sz="3200" dirty="0" smtClean="0"/>
              <a:t>Individuals cards</a:t>
            </a:r>
            <a:endParaRPr lang="en-GB" sz="3200" dirty="0"/>
          </a:p>
        </p:txBody>
      </p:sp>
      <p:sp>
        <p:nvSpPr>
          <p:cNvPr id="6" name="TextBox 5"/>
          <p:cNvSpPr txBox="1"/>
          <p:nvPr/>
        </p:nvSpPr>
        <p:spPr>
          <a:xfrm>
            <a:off x="909836" y="1069914"/>
            <a:ext cx="10153128" cy="1554272"/>
          </a:xfrm>
          <a:prstGeom prst="rect">
            <a:avLst/>
          </a:prstGeom>
          <a:noFill/>
        </p:spPr>
        <p:txBody>
          <a:bodyPr wrap="square" rtlCol="0">
            <a:spAutoFit/>
          </a:bodyPr>
          <a:lstStyle/>
          <a:p>
            <a:pPr>
              <a:lnSpc>
                <a:spcPct val="95000"/>
              </a:lnSpc>
            </a:pPr>
            <a:r>
              <a:rPr lang="en-GB" sz="2000" dirty="0" smtClean="0">
                <a:solidFill>
                  <a:srgbClr val="003300"/>
                </a:solidFill>
              </a:rPr>
              <a:t>I have uploaded sets of cards to ‘Show My Homework’ that help students to collate key information about each individual covered in the Public Health and Germany units.  I will be making Medicine cards shortly.  The revision booklets can be used to access the information necessary to complete the cards.  An example of one of the Germany cards is below.</a:t>
            </a:r>
            <a:endParaRPr lang="en-GB" sz="2000" dirty="0">
              <a:solidFill>
                <a:srgbClr val="003300"/>
              </a:solidFill>
            </a:endParaRPr>
          </a:p>
        </p:txBody>
      </p:sp>
      <p:pic>
        <p:nvPicPr>
          <p:cNvPr id="8" name="Picture 7"/>
          <p:cNvPicPr>
            <a:picLocks noChangeAspect="1"/>
          </p:cNvPicPr>
          <p:nvPr/>
        </p:nvPicPr>
        <p:blipFill>
          <a:blip r:embed="rId2"/>
          <a:stretch>
            <a:fillRect/>
          </a:stretch>
        </p:blipFill>
        <p:spPr>
          <a:xfrm>
            <a:off x="2727876" y="2780928"/>
            <a:ext cx="5631831" cy="3849207"/>
          </a:xfrm>
          <a:prstGeom prst="rect">
            <a:avLst/>
          </a:prstGeom>
        </p:spPr>
      </p:pic>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Timelines</a:t>
            </a:r>
            <a:endParaRPr lang="en-GB" dirty="0"/>
          </a:p>
        </p:txBody>
      </p:sp>
      <p:sp>
        <p:nvSpPr>
          <p:cNvPr id="5" name="TextBox 4"/>
          <p:cNvSpPr txBox="1"/>
          <p:nvPr/>
        </p:nvSpPr>
        <p:spPr>
          <a:xfrm>
            <a:off x="615366" y="1628800"/>
            <a:ext cx="11161240" cy="5004447"/>
          </a:xfrm>
          <a:prstGeom prst="rect">
            <a:avLst/>
          </a:prstGeom>
          <a:noFill/>
        </p:spPr>
        <p:txBody>
          <a:bodyPr wrap="square" rtlCol="0">
            <a:spAutoFit/>
          </a:bodyPr>
          <a:lstStyle/>
          <a:p>
            <a:pPr>
              <a:lnSpc>
                <a:spcPct val="95000"/>
              </a:lnSpc>
            </a:pPr>
            <a:r>
              <a:rPr lang="en-GB" sz="2800" dirty="0" smtClean="0">
                <a:solidFill>
                  <a:srgbClr val="003300"/>
                </a:solidFill>
              </a:rPr>
              <a:t>Timelines are an excellent way for students to get to grips with the chronology for the units.  I have uploaded information onto ‘Show My Homework’ that will help students to create their own timeline for each of the units, which can be used in conjunction with the revision booklets.  Many students find it useful to stick these above their desks/in their revision areas and refer to them whilst revising particular topics.</a:t>
            </a:r>
          </a:p>
          <a:p>
            <a:pPr>
              <a:lnSpc>
                <a:spcPct val="95000"/>
              </a:lnSpc>
            </a:pPr>
            <a:endParaRPr lang="en-GB" sz="2800" dirty="0">
              <a:solidFill>
                <a:srgbClr val="003300"/>
              </a:solidFill>
            </a:endParaRPr>
          </a:p>
          <a:p>
            <a:pPr>
              <a:lnSpc>
                <a:spcPct val="95000"/>
              </a:lnSpc>
            </a:pPr>
            <a:r>
              <a:rPr lang="en-GB" sz="2800" dirty="0" smtClean="0">
                <a:solidFill>
                  <a:srgbClr val="003300"/>
                </a:solidFill>
              </a:rPr>
              <a:t>In addition, timelines can be colour coded and annotated to show other important information, such as the different factors involved in a development (for the Medicine unit) and examples of change, continuity and progress.</a:t>
            </a:r>
            <a:endParaRPr lang="en-GB" sz="2800" dirty="0">
              <a:solidFill>
                <a:srgbClr val="003300"/>
              </a:solidFill>
            </a:endParaRPr>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cards</a:t>
            </a:r>
            <a:endParaRPr lang="en-US" dirty="0"/>
          </a:p>
        </p:txBody>
      </p:sp>
      <p:sp>
        <p:nvSpPr>
          <p:cNvPr id="4" name="TextBox 3"/>
          <p:cNvSpPr txBox="1"/>
          <p:nvPr/>
        </p:nvSpPr>
        <p:spPr>
          <a:xfrm>
            <a:off x="765820" y="1700808"/>
            <a:ext cx="10729192" cy="4302716"/>
          </a:xfrm>
          <a:prstGeom prst="rect">
            <a:avLst/>
          </a:prstGeom>
          <a:noFill/>
        </p:spPr>
        <p:txBody>
          <a:bodyPr wrap="square" rtlCol="0">
            <a:spAutoFit/>
          </a:bodyPr>
          <a:lstStyle/>
          <a:p>
            <a:pPr>
              <a:lnSpc>
                <a:spcPct val="95000"/>
              </a:lnSpc>
            </a:pPr>
            <a:r>
              <a:rPr lang="en-GB" dirty="0" smtClean="0">
                <a:solidFill>
                  <a:srgbClr val="003300"/>
                </a:solidFill>
              </a:rPr>
              <a:t>Question and answer cards are a really versatile revision tool.  </a:t>
            </a:r>
            <a:r>
              <a:rPr lang="en-GB" dirty="0">
                <a:solidFill>
                  <a:srgbClr val="003300"/>
                </a:solidFill>
              </a:rPr>
              <a:t>T</a:t>
            </a:r>
            <a:r>
              <a:rPr lang="en-GB" dirty="0" smtClean="0">
                <a:solidFill>
                  <a:srgbClr val="003300"/>
                </a:solidFill>
              </a:rPr>
              <a:t>he process of creating the cards is useful revision in itself, but they can also be used to enable others (such as a parent/carer) to test you on your knowledge.  The revision booklets can be used to find information with which to make the cards.  </a:t>
            </a:r>
          </a:p>
          <a:p>
            <a:pPr>
              <a:lnSpc>
                <a:spcPct val="95000"/>
              </a:lnSpc>
            </a:pPr>
            <a:endParaRPr lang="en-GB" dirty="0">
              <a:solidFill>
                <a:srgbClr val="003300"/>
              </a:solidFill>
            </a:endParaRPr>
          </a:p>
          <a:p>
            <a:pPr>
              <a:lnSpc>
                <a:spcPct val="95000"/>
              </a:lnSpc>
            </a:pPr>
            <a:r>
              <a:rPr lang="en-GB" dirty="0" smtClean="0">
                <a:solidFill>
                  <a:srgbClr val="003300"/>
                </a:solidFill>
              </a:rPr>
              <a:t>Alternatively, you could set out some of the cards on a table with the questions facing up.  Ask yourself each question in turn, then check the answer on the reverse.  If you got the answer right, place the card with the answer facing up.  Repeat the process with all of the cards, then go back and ask yourself the questions again that you got wrong the first time.</a:t>
            </a:r>
            <a:endParaRPr lang="en-GB" dirty="0">
              <a:solidFill>
                <a:srgbClr val="003300"/>
              </a:solidFill>
            </a:endParaRPr>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Learning</a:t>
            </a:r>
            <a:endParaRPr lang="en-GB" dirty="0"/>
          </a:p>
        </p:txBody>
      </p:sp>
      <p:sp>
        <p:nvSpPr>
          <p:cNvPr id="3" name="TextBox 2"/>
          <p:cNvSpPr txBox="1"/>
          <p:nvPr/>
        </p:nvSpPr>
        <p:spPr>
          <a:xfrm>
            <a:off x="765820" y="1988840"/>
            <a:ext cx="10508843" cy="2431435"/>
          </a:xfrm>
          <a:prstGeom prst="rect">
            <a:avLst/>
          </a:prstGeom>
          <a:noFill/>
        </p:spPr>
        <p:txBody>
          <a:bodyPr wrap="square" rtlCol="0">
            <a:spAutoFit/>
          </a:bodyPr>
          <a:lstStyle/>
          <a:p>
            <a:pPr>
              <a:lnSpc>
                <a:spcPct val="95000"/>
              </a:lnSpc>
            </a:pPr>
            <a:r>
              <a:rPr lang="en-GB" sz="4000" dirty="0" smtClean="0">
                <a:solidFill>
                  <a:srgbClr val="003300"/>
                </a:solidFill>
              </a:rPr>
              <a:t>The school has purchased access to a website that has a range of activities on the Medicine Through Time unit.  The log in details are on ‘Show My Homework’.</a:t>
            </a:r>
            <a:endParaRPr lang="en-GB" sz="4000" dirty="0">
              <a:solidFill>
                <a:srgbClr val="003300"/>
              </a:solidFill>
            </a:endParaRPr>
          </a:p>
        </p:txBody>
      </p:sp>
      <p:pic>
        <p:nvPicPr>
          <p:cNvPr id="4" name="Picture 3"/>
          <p:cNvPicPr>
            <a:picLocks noChangeAspect="1"/>
          </p:cNvPicPr>
          <p:nvPr/>
        </p:nvPicPr>
        <p:blipFill>
          <a:blip r:embed="rId2"/>
          <a:stretch>
            <a:fillRect/>
          </a:stretch>
        </p:blipFill>
        <p:spPr>
          <a:xfrm>
            <a:off x="2277988" y="4431026"/>
            <a:ext cx="6552728" cy="2149295"/>
          </a:xfrm>
          <a:prstGeom prst="rect">
            <a:avLst/>
          </a:prstGeom>
        </p:spPr>
      </p:pic>
    </p:spTree>
    <p:extLst>
      <p:ext uri="{BB962C8B-B14F-4D97-AF65-F5344CB8AC3E}">
        <p14:creationId xmlns:p14="http://schemas.microsoft.com/office/powerpoint/2010/main" val="36989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Source-based Questions</a:t>
            </a:r>
            <a:endParaRPr lang="en-GB" dirty="0"/>
          </a:p>
        </p:txBody>
      </p:sp>
      <p:sp>
        <p:nvSpPr>
          <p:cNvPr id="3" name="TextBox 2"/>
          <p:cNvSpPr txBox="1"/>
          <p:nvPr/>
        </p:nvSpPr>
        <p:spPr>
          <a:xfrm>
            <a:off x="621804" y="1700808"/>
            <a:ext cx="10945216" cy="1144929"/>
          </a:xfrm>
          <a:prstGeom prst="rect">
            <a:avLst/>
          </a:prstGeom>
          <a:noFill/>
        </p:spPr>
        <p:txBody>
          <a:bodyPr wrap="square" rtlCol="0">
            <a:spAutoFit/>
          </a:bodyPr>
          <a:lstStyle/>
          <a:p>
            <a:pPr>
              <a:lnSpc>
                <a:spcPct val="95000"/>
              </a:lnSpc>
            </a:pPr>
            <a:r>
              <a:rPr lang="en-GB" dirty="0" smtClean="0">
                <a:solidFill>
                  <a:srgbClr val="003300"/>
                </a:solidFill>
              </a:rPr>
              <a:t>Over half of the questions on the examinations papers combined are source-based questions, so it is vital that students have good source analysis skills.</a:t>
            </a:r>
            <a:endParaRPr lang="en-GB" dirty="0">
              <a:solidFill>
                <a:srgbClr val="003300"/>
              </a:solidFill>
            </a:endParaRPr>
          </a:p>
        </p:txBody>
      </p:sp>
      <p:pic>
        <p:nvPicPr>
          <p:cNvPr id="4" name="Picture 3"/>
          <p:cNvPicPr>
            <a:picLocks noChangeAspect="1"/>
          </p:cNvPicPr>
          <p:nvPr/>
        </p:nvPicPr>
        <p:blipFill>
          <a:blip r:embed="rId2"/>
          <a:stretch>
            <a:fillRect/>
          </a:stretch>
        </p:blipFill>
        <p:spPr>
          <a:xfrm>
            <a:off x="3142084" y="3073345"/>
            <a:ext cx="4670661" cy="3113774"/>
          </a:xfrm>
          <a:prstGeom prst="rect">
            <a:avLst/>
          </a:prstGeom>
        </p:spPr>
      </p:pic>
    </p:spTree>
    <p:extLst>
      <p:ext uri="{BB962C8B-B14F-4D97-AF65-F5344CB8AC3E}">
        <p14:creationId xmlns:p14="http://schemas.microsoft.com/office/powerpoint/2010/main" val="102572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27" y="116632"/>
            <a:ext cx="10157354" cy="852512"/>
          </a:xfrm>
        </p:spPr>
        <p:txBody>
          <a:bodyPr/>
          <a:lstStyle/>
          <a:p>
            <a:r>
              <a:rPr lang="en-GB" dirty="0" smtClean="0"/>
              <a:t>‘ASK’ System</a:t>
            </a:r>
            <a:endParaRPr lang="en-GB" dirty="0"/>
          </a:p>
        </p:txBody>
      </p:sp>
      <p:sp>
        <p:nvSpPr>
          <p:cNvPr id="3" name="TextBox 2"/>
          <p:cNvSpPr txBox="1"/>
          <p:nvPr/>
        </p:nvSpPr>
        <p:spPr>
          <a:xfrm>
            <a:off x="405780" y="1124744"/>
            <a:ext cx="11377264" cy="5355312"/>
          </a:xfrm>
          <a:prstGeom prst="rect">
            <a:avLst/>
          </a:prstGeom>
          <a:noFill/>
        </p:spPr>
        <p:txBody>
          <a:bodyPr wrap="square" rtlCol="0">
            <a:spAutoFit/>
          </a:bodyPr>
          <a:lstStyle/>
          <a:p>
            <a:pPr>
              <a:lnSpc>
                <a:spcPct val="95000"/>
              </a:lnSpc>
            </a:pPr>
            <a:r>
              <a:rPr lang="en-GB" dirty="0" smtClean="0"/>
              <a:t>The system of source analysis we use with students is ‘ASK’, which stands for Attribution, Source, Knowledge.  We encourage students to follow the system with each source </a:t>
            </a:r>
            <a:r>
              <a:rPr lang="en-GB" b="1" dirty="0" smtClean="0"/>
              <a:t>before</a:t>
            </a:r>
            <a:r>
              <a:rPr lang="en-GB" dirty="0" smtClean="0"/>
              <a:t> they read the question, then decide which parts of their analysis are relevant to that specific questions. </a:t>
            </a:r>
          </a:p>
          <a:p>
            <a:pPr>
              <a:lnSpc>
                <a:spcPct val="95000"/>
              </a:lnSpc>
            </a:pPr>
            <a:endParaRPr lang="en-GB" dirty="0"/>
          </a:p>
          <a:p>
            <a:pPr>
              <a:lnSpc>
                <a:spcPct val="95000"/>
              </a:lnSpc>
            </a:pPr>
            <a:r>
              <a:rPr lang="en-GB" dirty="0" smtClean="0"/>
              <a:t>Attribution – the caption that is found underneath the source.  This tells</a:t>
            </a:r>
          </a:p>
          <a:p>
            <a:pPr>
              <a:lnSpc>
                <a:spcPct val="95000"/>
              </a:lnSpc>
            </a:pPr>
            <a:r>
              <a:rPr lang="en-GB" dirty="0"/>
              <a:t> </a:t>
            </a:r>
            <a:r>
              <a:rPr lang="en-GB" dirty="0" smtClean="0"/>
              <a:t>                     you essential information, such as where the source is </a:t>
            </a:r>
          </a:p>
          <a:p>
            <a:pPr>
              <a:lnSpc>
                <a:spcPct val="95000"/>
              </a:lnSpc>
            </a:pPr>
            <a:r>
              <a:rPr lang="en-GB" dirty="0"/>
              <a:t> </a:t>
            </a:r>
            <a:r>
              <a:rPr lang="en-GB" dirty="0" smtClean="0"/>
              <a:t>                     from and when it was published.  The attribution of a </a:t>
            </a:r>
          </a:p>
          <a:p>
            <a:pPr>
              <a:lnSpc>
                <a:spcPct val="95000"/>
              </a:lnSpc>
            </a:pPr>
            <a:r>
              <a:rPr lang="en-GB" dirty="0"/>
              <a:t> </a:t>
            </a:r>
            <a:r>
              <a:rPr lang="en-GB" dirty="0" smtClean="0"/>
              <a:t>                     source can be used to work out its </a:t>
            </a:r>
            <a:r>
              <a:rPr lang="en-GB" b="1" dirty="0" smtClean="0"/>
              <a:t>purpose</a:t>
            </a:r>
            <a:r>
              <a:rPr lang="en-GB" dirty="0" smtClean="0"/>
              <a:t>.</a:t>
            </a:r>
          </a:p>
          <a:p>
            <a:pPr>
              <a:lnSpc>
                <a:spcPct val="95000"/>
              </a:lnSpc>
            </a:pPr>
            <a:endParaRPr lang="en-GB" dirty="0"/>
          </a:p>
          <a:p>
            <a:pPr>
              <a:lnSpc>
                <a:spcPct val="95000"/>
              </a:lnSpc>
            </a:pPr>
            <a:r>
              <a:rPr lang="en-GB" dirty="0" smtClean="0"/>
              <a:t>Source – what is happening in the source itself (the content)?  What does </a:t>
            </a:r>
          </a:p>
          <a:p>
            <a:pPr>
              <a:lnSpc>
                <a:spcPct val="95000"/>
              </a:lnSpc>
            </a:pPr>
            <a:r>
              <a:rPr lang="en-GB" dirty="0" smtClean="0"/>
              <a:t>                the image show?  What does the text say?</a:t>
            </a:r>
          </a:p>
          <a:p>
            <a:pPr>
              <a:lnSpc>
                <a:spcPct val="95000"/>
              </a:lnSpc>
            </a:pPr>
            <a:endParaRPr lang="en-GB" dirty="0"/>
          </a:p>
          <a:p>
            <a:pPr>
              <a:lnSpc>
                <a:spcPct val="95000"/>
              </a:lnSpc>
            </a:pPr>
            <a:r>
              <a:rPr lang="en-GB" dirty="0" smtClean="0"/>
              <a:t>Knowledge – what contextual knowledge do you have that relates to</a:t>
            </a:r>
          </a:p>
          <a:p>
            <a:pPr>
              <a:lnSpc>
                <a:spcPct val="95000"/>
              </a:lnSpc>
            </a:pPr>
            <a:r>
              <a:rPr lang="en-GB" dirty="0"/>
              <a:t> </a:t>
            </a:r>
            <a:r>
              <a:rPr lang="en-GB" dirty="0" smtClean="0"/>
              <a:t>                       the content of the source?</a:t>
            </a:r>
            <a:endParaRPr lang="en-GB" dirty="0"/>
          </a:p>
        </p:txBody>
      </p:sp>
    </p:spTree>
    <p:extLst>
      <p:ext uri="{BB962C8B-B14F-4D97-AF65-F5344CB8AC3E}">
        <p14:creationId xmlns:p14="http://schemas.microsoft.com/office/powerpoint/2010/main" val="19771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6140" y="327703"/>
            <a:ext cx="7848872" cy="3785652"/>
          </a:xfrm>
          <a:prstGeom prst="rect">
            <a:avLst/>
          </a:prstGeom>
        </p:spPr>
        <p:txBody>
          <a:bodyPr wrap="square">
            <a:spAutoFit/>
          </a:bodyPr>
          <a:lstStyle/>
          <a:p>
            <a:pPr>
              <a:spcAft>
                <a:spcPts val="0"/>
              </a:spcAft>
            </a:pPr>
            <a:r>
              <a:rPr lang="en-GB" sz="2800" b="1" dirty="0">
                <a:solidFill>
                  <a:srgbClr val="003300"/>
                </a:solidFill>
                <a:latin typeface="Arial" panose="020B0604020202020204" pitchFamily="34" charset="0"/>
                <a:ea typeface="Times New Roman" panose="02020603050405020304" pitchFamily="18" charset="0"/>
              </a:rPr>
              <a:t>Source E</a:t>
            </a:r>
            <a:endParaRPr lang="en-GB" sz="2800" dirty="0">
              <a:solidFill>
                <a:srgbClr val="003300"/>
              </a:solidFill>
              <a:latin typeface="Times New Roman" panose="02020603050405020304" pitchFamily="18" charset="0"/>
              <a:ea typeface="Times New Roman" panose="02020603050405020304" pitchFamily="18" charset="0"/>
            </a:endParaRPr>
          </a:p>
          <a:p>
            <a:pPr>
              <a:spcAft>
                <a:spcPts val="0"/>
              </a:spcAft>
            </a:pPr>
            <a:r>
              <a:rPr lang="en-GB" sz="2800" b="1" dirty="0">
                <a:solidFill>
                  <a:srgbClr val="003300"/>
                </a:solidFill>
                <a:latin typeface="Arial" panose="020B0604020202020204" pitchFamily="34" charset="0"/>
                <a:ea typeface="Times New Roman" panose="02020603050405020304" pitchFamily="18" charset="0"/>
              </a:rPr>
              <a:t> </a:t>
            </a:r>
            <a:endParaRPr lang="en-GB" sz="2800" dirty="0">
              <a:solidFill>
                <a:srgbClr val="003300"/>
              </a:solidFill>
              <a:latin typeface="Times New Roman" panose="02020603050405020304" pitchFamily="18" charset="0"/>
              <a:ea typeface="Times New Roman" panose="02020603050405020304" pitchFamily="18" charset="0"/>
            </a:endParaRPr>
          </a:p>
          <a:p>
            <a:pPr>
              <a:spcAft>
                <a:spcPts val="0"/>
              </a:spcAft>
            </a:pPr>
            <a:r>
              <a:rPr lang="en-GB" dirty="0">
                <a:solidFill>
                  <a:srgbClr val="003300"/>
                </a:solidFill>
                <a:latin typeface="Arial" panose="020B0604020202020204" pitchFamily="34" charset="0"/>
                <a:ea typeface="Times New Roman" panose="02020603050405020304" pitchFamily="18" charset="0"/>
              </a:rPr>
              <a:t>It would not do you much good if you send it [money] down your throats in the form of bottles of whisky, bags of sweets, or fat geese at Christmas. On the other hand, if you leave the money with me, I shall use it to provide for you everything that makes life pleasant – nice houses, comfortable homes, and healthy recreation.</a:t>
            </a:r>
            <a:endParaRPr lang="en-GB" sz="2800" dirty="0">
              <a:solidFill>
                <a:srgbClr val="003300"/>
              </a:solidFill>
              <a:latin typeface="Times New Roman" panose="02020603050405020304" pitchFamily="18" charset="0"/>
              <a:ea typeface="Times New Roman" panose="02020603050405020304" pitchFamily="18" charset="0"/>
            </a:endParaRPr>
          </a:p>
          <a:p>
            <a:pPr>
              <a:spcAft>
                <a:spcPts val="0"/>
              </a:spcAft>
            </a:pPr>
            <a:r>
              <a:rPr lang="en-GB" dirty="0">
                <a:solidFill>
                  <a:srgbClr val="003300"/>
                </a:solidFill>
                <a:latin typeface="Arial" panose="020B0604020202020204" pitchFamily="34" charset="0"/>
                <a:ea typeface="Times New Roman" panose="02020603050405020304" pitchFamily="18" charset="0"/>
              </a:rPr>
              <a:t> </a:t>
            </a:r>
            <a:endParaRPr lang="en-GB" sz="2800" dirty="0">
              <a:solidFill>
                <a:srgbClr val="003300"/>
              </a:solidFill>
              <a:latin typeface="Times New Roman" panose="02020603050405020304" pitchFamily="18" charset="0"/>
              <a:ea typeface="Times New Roman" panose="02020603050405020304" pitchFamily="18" charset="0"/>
            </a:endParaRPr>
          </a:p>
          <a:p>
            <a:pPr algn="r">
              <a:spcAft>
                <a:spcPts val="0"/>
              </a:spcAft>
            </a:pPr>
            <a:r>
              <a:rPr lang="en-GB" sz="1600" dirty="0">
                <a:solidFill>
                  <a:srgbClr val="003300"/>
                </a:solidFill>
                <a:latin typeface="Arial" panose="020B0604020202020204" pitchFamily="34" charset="0"/>
                <a:ea typeface="Times New Roman" panose="02020603050405020304" pitchFamily="18" charset="0"/>
              </a:rPr>
              <a:t>William Lever addressing his workers in Port Sunlight, 1903.</a:t>
            </a:r>
            <a:endParaRPr lang="en-GB" sz="2800" dirty="0">
              <a:solidFill>
                <a:srgbClr val="003300"/>
              </a:solidFill>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3137967" y="4967147"/>
            <a:ext cx="8280920" cy="1144929"/>
          </a:xfrm>
          <a:prstGeom prst="rect">
            <a:avLst/>
          </a:prstGeom>
          <a:noFill/>
        </p:spPr>
        <p:txBody>
          <a:bodyPr wrap="square" rtlCol="0">
            <a:spAutoFit/>
          </a:bodyPr>
          <a:lstStyle/>
          <a:p>
            <a:pPr>
              <a:lnSpc>
                <a:spcPct val="95000"/>
              </a:lnSpc>
            </a:pPr>
            <a:r>
              <a:rPr lang="en-GB" sz="1800" dirty="0" smtClean="0">
                <a:solidFill>
                  <a:srgbClr val="3333CC"/>
                </a:solidFill>
              </a:rPr>
              <a:t>Attribution – William Lever was a philanthropist and joint owner of the Lever Brothers company.  Port Sunlight was a model village built by Lever for his workers to live in.  The source is a speech made by Lever to his workers, so it will only say what he wants his workers to hear.  </a:t>
            </a:r>
            <a:endParaRPr lang="en-GB" sz="1800" dirty="0">
              <a:solidFill>
                <a:srgbClr val="3333CC"/>
              </a:solidFill>
            </a:endParaRPr>
          </a:p>
        </p:txBody>
      </p:sp>
      <p:cxnSp>
        <p:nvCxnSpPr>
          <p:cNvPr id="8" name="Straight Arrow Connector 7"/>
          <p:cNvCxnSpPr/>
          <p:nvPr/>
        </p:nvCxnSpPr>
        <p:spPr>
          <a:xfrm flipV="1">
            <a:off x="2422004" y="3140968"/>
            <a:ext cx="1152128" cy="360040"/>
          </a:xfrm>
          <a:prstGeom prst="straightConnector1">
            <a:avLst/>
          </a:prstGeom>
          <a:ln w="12700">
            <a:solidFill>
              <a:srgbClr val="3333CC"/>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5780" y="3645024"/>
            <a:ext cx="5328592" cy="1144929"/>
          </a:xfrm>
          <a:prstGeom prst="rect">
            <a:avLst/>
          </a:prstGeom>
          <a:noFill/>
        </p:spPr>
        <p:txBody>
          <a:bodyPr wrap="square" rtlCol="0">
            <a:spAutoFit/>
          </a:bodyPr>
          <a:lstStyle/>
          <a:p>
            <a:pPr>
              <a:lnSpc>
                <a:spcPct val="95000"/>
              </a:lnSpc>
            </a:pPr>
            <a:r>
              <a:rPr lang="en-GB" sz="1800" dirty="0" smtClean="0">
                <a:solidFill>
                  <a:srgbClr val="3333CC"/>
                </a:solidFill>
              </a:rPr>
              <a:t>Source – The source shows Lever telling his workers that they cannot be trusted to spend their wages on sensible items, so they should allow Lever to spend the money for them.  </a:t>
            </a:r>
            <a:endParaRPr lang="en-GB" sz="1800" dirty="0">
              <a:solidFill>
                <a:srgbClr val="3333CC"/>
              </a:solidFill>
            </a:endParaRPr>
          </a:p>
        </p:txBody>
      </p:sp>
      <p:cxnSp>
        <p:nvCxnSpPr>
          <p:cNvPr id="12" name="Straight Arrow Connector 11"/>
          <p:cNvCxnSpPr/>
          <p:nvPr/>
        </p:nvCxnSpPr>
        <p:spPr>
          <a:xfrm flipV="1">
            <a:off x="5734372" y="4113355"/>
            <a:ext cx="2160240" cy="751247"/>
          </a:xfrm>
          <a:prstGeom prst="straightConnector1">
            <a:avLst/>
          </a:prstGeom>
          <a:ln w="12700">
            <a:solidFill>
              <a:srgbClr val="3333CC"/>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9796" y="404664"/>
            <a:ext cx="2808312" cy="2986972"/>
          </a:xfrm>
          <a:prstGeom prst="rect">
            <a:avLst/>
          </a:prstGeom>
          <a:noFill/>
        </p:spPr>
        <p:txBody>
          <a:bodyPr wrap="square" rtlCol="0">
            <a:spAutoFit/>
          </a:bodyPr>
          <a:lstStyle/>
          <a:p>
            <a:pPr>
              <a:lnSpc>
                <a:spcPct val="95000"/>
              </a:lnSpc>
            </a:pPr>
            <a:r>
              <a:rPr lang="en-GB" sz="1800" dirty="0" smtClean="0">
                <a:solidFill>
                  <a:srgbClr val="3333CC"/>
                </a:solidFill>
              </a:rPr>
              <a:t>Knowledge – most factory owners who built model villages did so partly to help their workers, but also so they had a firmer control over them.  Many people at the time believed in primary and secondary poverty.</a:t>
            </a:r>
            <a:endParaRPr lang="en-GB" sz="1800" dirty="0">
              <a:solidFill>
                <a:srgbClr val="3333CC"/>
              </a:solidFill>
            </a:endParaRPr>
          </a:p>
        </p:txBody>
      </p:sp>
    </p:spTree>
    <p:extLst>
      <p:ext uri="{BB962C8B-B14F-4D97-AF65-F5344CB8AC3E}">
        <p14:creationId xmlns:p14="http://schemas.microsoft.com/office/powerpoint/2010/main" val="268916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972" y="2564904"/>
            <a:ext cx="9217024" cy="735586"/>
          </a:xfrm>
          <a:prstGeom prst="rect">
            <a:avLst/>
          </a:prstGeom>
          <a:noFill/>
        </p:spPr>
        <p:txBody>
          <a:bodyPr wrap="square" rtlCol="0">
            <a:spAutoFit/>
          </a:bodyPr>
          <a:lstStyle/>
          <a:p>
            <a:pPr>
              <a:lnSpc>
                <a:spcPct val="95000"/>
              </a:lnSpc>
            </a:pPr>
            <a:r>
              <a:rPr lang="en-GB" sz="4400" dirty="0" smtClean="0">
                <a:solidFill>
                  <a:srgbClr val="336600"/>
                </a:solidFill>
              </a:rPr>
              <a:t>Source analysis template</a:t>
            </a:r>
            <a:endParaRPr lang="en-GB" sz="4400" dirty="0">
              <a:solidFill>
                <a:srgbClr val="336600"/>
              </a:solidFill>
            </a:endParaRPr>
          </a:p>
        </p:txBody>
      </p:sp>
    </p:spTree>
    <p:extLst>
      <p:ext uri="{BB962C8B-B14F-4D97-AF65-F5344CB8AC3E}">
        <p14:creationId xmlns:p14="http://schemas.microsoft.com/office/powerpoint/2010/main" val="15429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7149" y="332656"/>
            <a:ext cx="7008574" cy="3298825"/>
          </a:xfrm>
        </p:spPr>
        <p:txBody>
          <a:bodyPr/>
          <a:lstStyle/>
          <a:p>
            <a:r>
              <a:rPr lang="en-GB" dirty="0" smtClean="0"/>
              <a:t>Section 1: How GCSE History Works</a:t>
            </a:r>
            <a:endParaRPr lang="en-GB" dirty="0"/>
          </a:p>
        </p:txBody>
      </p:sp>
      <p:sp>
        <p:nvSpPr>
          <p:cNvPr id="5" name="Subtitle 4"/>
          <p:cNvSpPr>
            <a:spLocks noGrp="1"/>
          </p:cNvSpPr>
          <p:nvPr>
            <p:ph type="subTitle" idx="1"/>
          </p:nvPr>
        </p:nvSpPr>
        <p:spPr>
          <a:xfrm>
            <a:off x="405780" y="4149080"/>
            <a:ext cx="7008574" cy="1244600"/>
          </a:xfrm>
        </p:spPr>
        <p:txBody>
          <a:bodyPr/>
          <a:lstStyle/>
          <a:p>
            <a:r>
              <a:rPr lang="en-GB" dirty="0" smtClean="0">
                <a:solidFill>
                  <a:srgbClr val="003300"/>
                </a:solidFill>
              </a:rPr>
              <a:t>Exam information</a:t>
            </a:r>
            <a:endParaRPr lang="en-GB" dirty="0">
              <a:solidFill>
                <a:srgbClr val="003300"/>
              </a:solidFill>
            </a:endParaRP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16 mark question</a:t>
            </a:r>
            <a:endParaRPr lang="en-GB" dirty="0"/>
          </a:p>
        </p:txBody>
      </p:sp>
      <p:sp>
        <p:nvSpPr>
          <p:cNvPr id="3" name="TextBox 2"/>
          <p:cNvSpPr txBox="1"/>
          <p:nvPr/>
        </p:nvSpPr>
        <p:spPr>
          <a:xfrm>
            <a:off x="471350" y="1844824"/>
            <a:ext cx="11449272" cy="3785652"/>
          </a:xfrm>
          <a:prstGeom prst="rect">
            <a:avLst/>
          </a:prstGeom>
          <a:noFill/>
        </p:spPr>
        <p:txBody>
          <a:bodyPr wrap="square" rtlCol="0">
            <a:spAutoFit/>
          </a:bodyPr>
          <a:lstStyle/>
          <a:p>
            <a:r>
              <a:rPr lang="en-US" dirty="0"/>
              <a:t>Step 1: Use contextual knowledge to explain why the statement is correct.</a:t>
            </a:r>
            <a:endParaRPr lang="en-GB" dirty="0"/>
          </a:p>
          <a:p>
            <a:r>
              <a:rPr lang="en-US" dirty="0"/>
              <a:t> </a:t>
            </a:r>
            <a:endParaRPr lang="en-GB" dirty="0"/>
          </a:p>
          <a:p>
            <a:r>
              <a:rPr lang="en-US" dirty="0"/>
              <a:t>Step 2: Use the sources to support your contextual knowledge.</a:t>
            </a:r>
            <a:endParaRPr lang="en-GB" dirty="0"/>
          </a:p>
          <a:p>
            <a:r>
              <a:rPr lang="en-US" dirty="0"/>
              <a:t> </a:t>
            </a:r>
            <a:endParaRPr lang="en-GB" dirty="0"/>
          </a:p>
          <a:p>
            <a:r>
              <a:rPr lang="en-US" dirty="0"/>
              <a:t>Step 3: Use contextual knowledge to explain why the statement is incorrect.</a:t>
            </a:r>
            <a:endParaRPr lang="en-GB" dirty="0"/>
          </a:p>
          <a:p>
            <a:r>
              <a:rPr lang="en-US" dirty="0"/>
              <a:t> </a:t>
            </a:r>
            <a:endParaRPr lang="en-GB" dirty="0"/>
          </a:p>
          <a:p>
            <a:r>
              <a:rPr lang="en-US" dirty="0"/>
              <a:t>Step 4: Use the sources to support your contextual knowledge.</a:t>
            </a:r>
            <a:endParaRPr lang="en-GB" dirty="0"/>
          </a:p>
          <a:p>
            <a:r>
              <a:rPr lang="en-US" dirty="0"/>
              <a:t> </a:t>
            </a:r>
            <a:endParaRPr lang="en-GB" dirty="0"/>
          </a:p>
          <a:p>
            <a:r>
              <a:rPr lang="en-US" dirty="0"/>
              <a:t>Step 5: Add a conclusion that comes to an overall </a:t>
            </a:r>
            <a:r>
              <a:rPr lang="en-GB" dirty="0"/>
              <a:t>judgement</a:t>
            </a:r>
            <a:r>
              <a:rPr lang="en-US" dirty="0"/>
              <a:t> about ‘how </a:t>
            </a:r>
            <a:endParaRPr lang="en-US" dirty="0" smtClean="0"/>
          </a:p>
          <a:p>
            <a:r>
              <a:rPr lang="en-US" dirty="0" smtClean="0"/>
              <a:t>             far</a:t>
            </a:r>
            <a:r>
              <a:rPr lang="en-US" dirty="0"/>
              <a:t>’ </a:t>
            </a:r>
            <a:r>
              <a:rPr lang="en-US" dirty="0" smtClean="0"/>
              <a:t>and </a:t>
            </a:r>
            <a:r>
              <a:rPr lang="en-US" dirty="0"/>
              <a:t>support it with evidence.</a:t>
            </a:r>
            <a:endParaRPr lang="en-GB" dirty="0"/>
          </a:p>
        </p:txBody>
      </p:sp>
    </p:spTree>
    <p:extLst>
      <p:ext uri="{BB962C8B-B14F-4D97-AF65-F5344CB8AC3E}">
        <p14:creationId xmlns:p14="http://schemas.microsoft.com/office/powerpoint/2010/main" val="231814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8028" y="2636912"/>
            <a:ext cx="7128792" cy="677108"/>
          </a:xfrm>
          <a:prstGeom prst="rect">
            <a:avLst/>
          </a:prstGeom>
          <a:noFill/>
        </p:spPr>
        <p:txBody>
          <a:bodyPr wrap="square" rtlCol="0">
            <a:spAutoFit/>
          </a:bodyPr>
          <a:lstStyle/>
          <a:p>
            <a:pPr>
              <a:lnSpc>
                <a:spcPct val="95000"/>
              </a:lnSpc>
            </a:pPr>
            <a:r>
              <a:rPr lang="en-GB" sz="4000" dirty="0" smtClean="0">
                <a:solidFill>
                  <a:srgbClr val="336600"/>
                </a:solidFill>
              </a:rPr>
              <a:t>16 mark question example</a:t>
            </a:r>
            <a:endParaRPr lang="en-GB" sz="4000" dirty="0">
              <a:solidFill>
                <a:srgbClr val="003300"/>
              </a:solidFill>
            </a:endParaRPr>
          </a:p>
        </p:txBody>
      </p:sp>
    </p:spTree>
    <p:extLst>
      <p:ext uri="{BB962C8B-B14F-4D97-AF65-F5344CB8AC3E}">
        <p14:creationId xmlns:p14="http://schemas.microsoft.com/office/powerpoint/2010/main" val="3695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p:cNvSpPr>
            <a:spLocks noChangeArrowheads="1"/>
          </p:cNvSpPr>
          <p:nvPr/>
        </p:nvSpPr>
        <p:spPr bwMode="auto">
          <a:xfrm>
            <a:off x="2925762" y="0"/>
            <a:ext cx="5975350" cy="692150"/>
          </a:xfrm>
          <a:prstGeom prst="ellipseRibbon2">
            <a:avLst>
              <a:gd name="adj1" fmla="val 25000"/>
              <a:gd name="adj2" fmla="val 50000"/>
              <a:gd name="adj3" fmla="val 12500"/>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700">
                <a:latin typeface="Comic Sans MS" panose="030F0702030302020204" pitchFamily="66" charset="0"/>
              </a:rPr>
              <a:t>Top Tips for Paper 2 Success</a:t>
            </a:r>
          </a:p>
        </p:txBody>
      </p:sp>
      <p:sp>
        <p:nvSpPr>
          <p:cNvPr id="2051" name="AutoShape 5"/>
          <p:cNvSpPr>
            <a:spLocks noChangeArrowheads="1"/>
          </p:cNvSpPr>
          <p:nvPr/>
        </p:nvSpPr>
        <p:spPr bwMode="auto">
          <a:xfrm>
            <a:off x="1522412" y="573089"/>
            <a:ext cx="3854450" cy="1944687"/>
          </a:xfrm>
          <a:prstGeom prst="irregularSeal1">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Refer to both details from</a:t>
            </a:r>
          </a:p>
          <a:p>
            <a:pPr algn="ctr" eaLnBrk="1" hangingPunct="1">
              <a:spcBef>
                <a:spcPct val="0"/>
              </a:spcBef>
              <a:buFontTx/>
              <a:buNone/>
            </a:pPr>
            <a:r>
              <a:rPr lang="en-GB" altLang="en-US" sz="1400">
                <a:latin typeface="Comic Sans MS" panose="030F0702030302020204" pitchFamily="66" charset="0"/>
              </a:rPr>
              <a:t>the source(s) AND your own</a:t>
            </a:r>
          </a:p>
          <a:p>
            <a:pPr algn="ctr" eaLnBrk="1" hangingPunct="1">
              <a:spcBef>
                <a:spcPct val="0"/>
              </a:spcBef>
              <a:buFontTx/>
              <a:buNone/>
            </a:pPr>
            <a:r>
              <a:rPr lang="en-GB" altLang="en-US" sz="1400">
                <a:latin typeface="Comic Sans MS" panose="030F0702030302020204" pitchFamily="66" charset="0"/>
              </a:rPr>
              <a:t>knowledge in EVERY answer.</a:t>
            </a:r>
          </a:p>
        </p:txBody>
      </p:sp>
      <p:sp>
        <p:nvSpPr>
          <p:cNvPr id="2052" name="AutoShape 6"/>
          <p:cNvSpPr>
            <a:spLocks noChangeArrowheads="1"/>
          </p:cNvSpPr>
          <p:nvPr/>
        </p:nvSpPr>
        <p:spPr bwMode="auto">
          <a:xfrm>
            <a:off x="1522413" y="2060575"/>
            <a:ext cx="3673475" cy="2376488"/>
          </a:xfrm>
          <a:prstGeom prst="irregularSeal1">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Explain both sides of the </a:t>
            </a:r>
          </a:p>
          <a:p>
            <a:pPr algn="ctr" eaLnBrk="1" hangingPunct="1">
              <a:spcBef>
                <a:spcPct val="0"/>
              </a:spcBef>
              <a:buFontTx/>
              <a:buNone/>
            </a:pPr>
            <a:r>
              <a:rPr lang="en-GB" altLang="en-US" sz="1400">
                <a:latin typeface="Comic Sans MS" panose="030F0702030302020204" pitchFamily="66" charset="0"/>
              </a:rPr>
              <a:t>argument in your answers to</a:t>
            </a:r>
          </a:p>
          <a:p>
            <a:pPr algn="ctr" eaLnBrk="1" hangingPunct="1">
              <a:spcBef>
                <a:spcPct val="0"/>
              </a:spcBef>
              <a:buFontTx/>
              <a:buNone/>
            </a:pPr>
            <a:r>
              <a:rPr lang="en-GB" altLang="en-US" sz="1400">
                <a:latin typeface="Comic Sans MS" panose="030F0702030302020204" pitchFamily="66" charset="0"/>
              </a:rPr>
              <a:t>‘how’ and ‘how far’ questions,</a:t>
            </a:r>
          </a:p>
          <a:p>
            <a:pPr algn="ctr" eaLnBrk="1" hangingPunct="1">
              <a:spcBef>
                <a:spcPct val="0"/>
              </a:spcBef>
              <a:buFontTx/>
              <a:buNone/>
            </a:pPr>
            <a:r>
              <a:rPr lang="en-GB" altLang="en-US" sz="1400">
                <a:latin typeface="Comic Sans MS" panose="030F0702030302020204" pitchFamily="66" charset="0"/>
              </a:rPr>
              <a:t>but NOT for any other</a:t>
            </a:r>
          </a:p>
          <a:p>
            <a:pPr algn="ctr" eaLnBrk="1" hangingPunct="1">
              <a:spcBef>
                <a:spcPct val="0"/>
              </a:spcBef>
              <a:buFontTx/>
              <a:buNone/>
            </a:pPr>
            <a:r>
              <a:rPr lang="en-GB" altLang="en-US" sz="1400">
                <a:latin typeface="Comic Sans MS" panose="030F0702030302020204" pitchFamily="66" charset="0"/>
              </a:rPr>
              <a:t>type of question.</a:t>
            </a:r>
          </a:p>
        </p:txBody>
      </p:sp>
      <p:sp>
        <p:nvSpPr>
          <p:cNvPr id="2053" name="AutoShape 7"/>
          <p:cNvSpPr>
            <a:spLocks noChangeArrowheads="1"/>
          </p:cNvSpPr>
          <p:nvPr/>
        </p:nvSpPr>
        <p:spPr bwMode="auto">
          <a:xfrm>
            <a:off x="5364162" y="712789"/>
            <a:ext cx="4679950" cy="1730375"/>
          </a:xfrm>
          <a:prstGeom prst="irregularSeal1">
            <a:avLst/>
          </a:prstGeom>
          <a:solidFill>
            <a:srgbClr val="CC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EXPLAIN HOW details from</a:t>
            </a:r>
          </a:p>
          <a:p>
            <a:pPr algn="ctr" eaLnBrk="1" hangingPunct="1">
              <a:spcBef>
                <a:spcPct val="0"/>
              </a:spcBef>
              <a:buFontTx/>
              <a:buNone/>
            </a:pPr>
            <a:r>
              <a:rPr lang="en-GB" altLang="en-US" sz="1400">
                <a:latin typeface="Comic Sans MS" panose="030F0702030302020204" pitchFamily="66" charset="0"/>
              </a:rPr>
              <a:t>the source(s) and contextual knowledge </a:t>
            </a:r>
          </a:p>
          <a:p>
            <a:pPr algn="ctr" eaLnBrk="1" hangingPunct="1">
              <a:spcBef>
                <a:spcPct val="0"/>
              </a:spcBef>
              <a:buFontTx/>
              <a:buNone/>
            </a:pPr>
            <a:r>
              <a:rPr lang="en-GB" altLang="en-US" sz="1400">
                <a:latin typeface="Comic Sans MS" panose="030F0702030302020204" pitchFamily="66" charset="0"/>
              </a:rPr>
              <a:t>support your answer.</a:t>
            </a:r>
          </a:p>
        </p:txBody>
      </p:sp>
      <p:sp>
        <p:nvSpPr>
          <p:cNvPr id="2054" name="AutoShape 8"/>
          <p:cNvSpPr>
            <a:spLocks noChangeArrowheads="1"/>
          </p:cNvSpPr>
          <p:nvPr/>
        </p:nvSpPr>
        <p:spPr bwMode="auto">
          <a:xfrm>
            <a:off x="5662612" y="2303464"/>
            <a:ext cx="5113338" cy="2016125"/>
          </a:xfrm>
          <a:prstGeom prst="irregularSeal1">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16 mark question – mostly based on </a:t>
            </a:r>
          </a:p>
          <a:p>
            <a:pPr algn="ctr" eaLnBrk="1" hangingPunct="1">
              <a:spcBef>
                <a:spcPct val="0"/>
              </a:spcBef>
              <a:buFontTx/>
              <a:buNone/>
            </a:pPr>
            <a:r>
              <a:rPr lang="en-GB" altLang="en-US" sz="1400">
                <a:latin typeface="Comic Sans MS" panose="030F0702030302020204" pitchFamily="66" charset="0"/>
              </a:rPr>
              <a:t>contextual knowledge, but you must</a:t>
            </a:r>
          </a:p>
          <a:p>
            <a:pPr algn="ctr" eaLnBrk="1" hangingPunct="1">
              <a:spcBef>
                <a:spcPct val="0"/>
              </a:spcBef>
              <a:buFontTx/>
              <a:buNone/>
            </a:pPr>
            <a:r>
              <a:rPr lang="en-GB" altLang="en-US" sz="1400">
                <a:latin typeface="Comic Sans MS" panose="030F0702030302020204" pitchFamily="66" charset="0"/>
              </a:rPr>
              <a:t>use most of the sources to support</a:t>
            </a:r>
          </a:p>
          <a:p>
            <a:pPr algn="ctr" eaLnBrk="1" hangingPunct="1">
              <a:spcBef>
                <a:spcPct val="0"/>
              </a:spcBef>
              <a:buFontTx/>
              <a:buNone/>
            </a:pPr>
            <a:r>
              <a:rPr lang="en-GB" altLang="en-US" sz="1400">
                <a:latin typeface="Comic Sans MS" panose="030F0702030302020204" pitchFamily="66" charset="0"/>
              </a:rPr>
              <a:t>your answer. </a:t>
            </a:r>
          </a:p>
        </p:txBody>
      </p:sp>
      <p:sp>
        <p:nvSpPr>
          <p:cNvPr id="2055" name="AutoShape 9"/>
          <p:cNvSpPr>
            <a:spLocks noChangeArrowheads="1"/>
          </p:cNvSpPr>
          <p:nvPr/>
        </p:nvSpPr>
        <p:spPr bwMode="auto">
          <a:xfrm>
            <a:off x="1701800" y="3860800"/>
            <a:ext cx="3744912" cy="273685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For ‘how typical’ questions, </a:t>
            </a:r>
          </a:p>
          <a:p>
            <a:pPr algn="ctr" eaLnBrk="1" hangingPunct="1">
              <a:spcBef>
                <a:spcPct val="0"/>
              </a:spcBef>
              <a:buFontTx/>
              <a:buNone/>
            </a:pPr>
            <a:r>
              <a:rPr lang="en-GB" altLang="en-US" sz="1400">
                <a:latin typeface="Comic Sans MS" panose="030F0702030302020204" pitchFamily="66" charset="0"/>
              </a:rPr>
              <a:t>you must explain why the source is</a:t>
            </a:r>
          </a:p>
          <a:p>
            <a:pPr algn="ctr" eaLnBrk="1" hangingPunct="1">
              <a:spcBef>
                <a:spcPct val="0"/>
              </a:spcBef>
              <a:buFontTx/>
              <a:buNone/>
            </a:pPr>
            <a:r>
              <a:rPr lang="en-GB" altLang="en-US" sz="1400">
                <a:latin typeface="Comic Sans MS" panose="030F0702030302020204" pitchFamily="66" charset="0"/>
              </a:rPr>
              <a:t>and is not typical AND why an</a:t>
            </a:r>
          </a:p>
          <a:p>
            <a:pPr algn="ctr" eaLnBrk="1" hangingPunct="1">
              <a:spcBef>
                <a:spcPct val="0"/>
              </a:spcBef>
              <a:buFontTx/>
              <a:buNone/>
            </a:pPr>
            <a:r>
              <a:rPr lang="en-GB" altLang="en-US" sz="1400">
                <a:latin typeface="Comic Sans MS" panose="030F0702030302020204" pitchFamily="66" charset="0"/>
              </a:rPr>
              <a:t>historian would and would</a:t>
            </a:r>
          </a:p>
          <a:p>
            <a:pPr algn="ctr" eaLnBrk="1" hangingPunct="1">
              <a:spcBef>
                <a:spcPct val="0"/>
              </a:spcBef>
              <a:buFontTx/>
              <a:buNone/>
            </a:pPr>
            <a:r>
              <a:rPr lang="en-GB" altLang="en-US" sz="1400">
                <a:latin typeface="Comic Sans MS" panose="030F0702030302020204" pitchFamily="66" charset="0"/>
              </a:rPr>
              <a:t>not be surprised by it.</a:t>
            </a:r>
          </a:p>
        </p:txBody>
      </p:sp>
      <p:sp>
        <p:nvSpPr>
          <p:cNvPr id="2056" name="AutoShape 10"/>
          <p:cNvSpPr>
            <a:spLocks noChangeArrowheads="1"/>
          </p:cNvSpPr>
          <p:nvPr/>
        </p:nvSpPr>
        <p:spPr bwMode="auto">
          <a:xfrm>
            <a:off x="5014292" y="3766345"/>
            <a:ext cx="3530600" cy="1655763"/>
          </a:xfrm>
          <a:prstGeom prst="irregularSeal1">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Use SPECIFIC contextual </a:t>
            </a:r>
          </a:p>
          <a:p>
            <a:pPr algn="ctr" eaLnBrk="1" hangingPunct="1">
              <a:spcBef>
                <a:spcPct val="0"/>
              </a:spcBef>
              <a:buFontTx/>
              <a:buNone/>
            </a:pPr>
            <a:r>
              <a:rPr lang="en-GB" altLang="en-US" sz="1400">
                <a:latin typeface="Comic Sans MS" panose="030F0702030302020204" pitchFamily="66" charset="0"/>
              </a:rPr>
              <a:t>knowledge only.</a:t>
            </a:r>
          </a:p>
        </p:txBody>
      </p:sp>
      <p:sp>
        <p:nvSpPr>
          <p:cNvPr id="2057" name="AutoShape 11"/>
          <p:cNvSpPr>
            <a:spLocks noChangeArrowheads="1"/>
          </p:cNvSpPr>
          <p:nvPr/>
        </p:nvSpPr>
        <p:spPr bwMode="auto">
          <a:xfrm>
            <a:off x="5481638" y="4868864"/>
            <a:ext cx="5184775" cy="1989137"/>
          </a:xfrm>
          <a:prstGeom prst="irregularSeal1">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a:latin typeface="Comic Sans MS" panose="030F0702030302020204" pitchFamily="66" charset="0"/>
              </a:rPr>
              <a:t>Be careful with dates – do not say a</a:t>
            </a:r>
          </a:p>
          <a:p>
            <a:pPr algn="ctr" eaLnBrk="1" hangingPunct="1">
              <a:spcBef>
                <a:spcPct val="0"/>
              </a:spcBef>
              <a:buFontTx/>
              <a:buNone/>
            </a:pPr>
            <a:r>
              <a:rPr lang="en-GB" altLang="en-US" sz="1400">
                <a:latin typeface="Comic Sans MS" panose="030F0702030302020204" pitchFamily="66" charset="0"/>
              </a:rPr>
              <a:t>source is about a development that</a:t>
            </a:r>
          </a:p>
          <a:p>
            <a:pPr algn="ctr" eaLnBrk="1" hangingPunct="1">
              <a:spcBef>
                <a:spcPct val="0"/>
              </a:spcBef>
              <a:buFontTx/>
              <a:buNone/>
            </a:pPr>
            <a:r>
              <a:rPr lang="en-GB" altLang="en-US" sz="1400">
                <a:latin typeface="Comic Sans MS" panose="030F0702030302020204" pitchFamily="66" charset="0"/>
              </a:rPr>
              <a:t>happened AFTER the source was made.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sources</a:t>
            </a:r>
            <a:endParaRPr lang="en-GB" dirty="0"/>
          </a:p>
        </p:txBody>
      </p:sp>
      <p:sp>
        <p:nvSpPr>
          <p:cNvPr id="3" name="TextBox 2"/>
          <p:cNvSpPr txBox="1"/>
          <p:nvPr/>
        </p:nvSpPr>
        <p:spPr>
          <a:xfrm>
            <a:off x="909836" y="2060848"/>
            <a:ext cx="10153128" cy="2431435"/>
          </a:xfrm>
          <a:prstGeom prst="rect">
            <a:avLst/>
          </a:prstGeom>
          <a:noFill/>
        </p:spPr>
        <p:txBody>
          <a:bodyPr wrap="square" rtlCol="0">
            <a:spAutoFit/>
          </a:bodyPr>
          <a:lstStyle/>
          <a:p>
            <a:pPr>
              <a:lnSpc>
                <a:spcPct val="95000"/>
              </a:lnSpc>
            </a:pPr>
            <a:r>
              <a:rPr lang="en-GB" sz="3200" dirty="0" smtClean="0">
                <a:solidFill>
                  <a:srgbClr val="003300"/>
                </a:solidFill>
              </a:rPr>
              <a:t>A wide range of sources is available on the past examination papers.  I have put a link to the relevant pages on ‘Show My Homework’.  The more you practise analysing sources, the better you will get!</a:t>
            </a:r>
            <a:endParaRPr lang="en-GB" sz="3200" dirty="0">
              <a:solidFill>
                <a:srgbClr val="003300"/>
              </a:solidFill>
            </a:endParaRPr>
          </a:p>
        </p:txBody>
      </p:sp>
    </p:spTree>
    <p:extLst>
      <p:ext uri="{BB962C8B-B14F-4D97-AF65-F5344CB8AC3E}">
        <p14:creationId xmlns:p14="http://schemas.microsoft.com/office/powerpoint/2010/main" val="412919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188640"/>
            <a:ext cx="10157354" cy="924520"/>
          </a:xfrm>
        </p:spPr>
        <p:txBody>
          <a:bodyPr/>
          <a:lstStyle/>
          <a:p>
            <a:r>
              <a:rPr lang="en-GB" dirty="0" smtClean="0"/>
              <a:t>Classtools.net</a:t>
            </a:r>
            <a:endParaRPr lang="en-GB" dirty="0"/>
          </a:p>
        </p:txBody>
      </p:sp>
      <p:sp>
        <p:nvSpPr>
          <p:cNvPr id="3" name="TextBox 2"/>
          <p:cNvSpPr txBox="1"/>
          <p:nvPr/>
        </p:nvSpPr>
        <p:spPr>
          <a:xfrm>
            <a:off x="763008" y="1134904"/>
            <a:ext cx="10441160" cy="5355312"/>
          </a:xfrm>
          <a:prstGeom prst="rect">
            <a:avLst/>
          </a:prstGeom>
          <a:noFill/>
        </p:spPr>
        <p:txBody>
          <a:bodyPr wrap="square" rtlCol="0">
            <a:spAutoFit/>
          </a:bodyPr>
          <a:lstStyle/>
          <a:p>
            <a:pPr>
              <a:lnSpc>
                <a:spcPct val="95000"/>
              </a:lnSpc>
            </a:pPr>
            <a:r>
              <a:rPr lang="en-GB" dirty="0" smtClean="0"/>
              <a:t>This website has been designed primarily for teachers to create learning resources, but it is also great for students to use as a revision tool.  It enables students to create electronic versions of tools such as:</a:t>
            </a:r>
          </a:p>
          <a:p>
            <a:pPr>
              <a:lnSpc>
                <a:spcPct val="95000"/>
              </a:lnSpc>
            </a:pPr>
            <a:endParaRPr lang="en-GB" dirty="0"/>
          </a:p>
          <a:p>
            <a:pPr marL="342900" indent="-342900">
              <a:lnSpc>
                <a:spcPct val="95000"/>
              </a:lnSpc>
              <a:buFont typeface="Arial" panose="020B0604020202020204" pitchFamily="34" charset="0"/>
              <a:buChar char="•"/>
            </a:pPr>
            <a:r>
              <a:rPr lang="en-GB" dirty="0" smtClean="0"/>
              <a:t>Timelines</a:t>
            </a:r>
          </a:p>
          <a:p>
            <a:pPr marL="342900" indent="-342900">
              <a:lnSpc>
                <a:spcPct val="95000"/>
              </a:lnSpc>
              <a:buFont typeface="Arial" panose="020B0604020202020204" pitchFamily="34" charset="0"/>
              <a:buChar char="•"/>
            </a:pPr>
            <a:r>
              <a:rPr lang="en-GB" dirty="0" smtClean="0"/>
              <a:t>Diagrams</a:t>
            </a:r>
          </a:p>
          <a:p>
            <a:pPr marL="342900" indent="-342900">
              <a:lnSpc>
                <a:spcPct val="95000"/>
              </a:lnSpc>
              <a:buFont typeface="Arial" panose="020B0604020202020204" pitchFamily="34" charset="0"/>
              <a:buChar char="•"/>
            </a:pPr>
            <a:r>
              <a:rPr lang="en-GB" dirty="0" smtClean="0"/>
              <a:t>Source galleries</a:t>
            </a:r>
          </a:p>
          <a:p>
            <a:pPr marL="342900" indent="-342900">
              <a:lnSpc>
                <a:spcPct val="95000"/>
              </a:lnSpc>
              <a:buFont typeface="Arial" panose="020B0604020202020204" pitchFamily="34" charset="0"/>
              <a:buChar char="•"/>
            </a:pPr>
            <a:r>
              <a:rPr lang="en-GB" dirty="0" smtClean="0"/>
              <a:t>Linking jigsaws</a:t>
            </a:r>
          </a:p>
          <a:p>
            <a:pPr marL="342900" indent="-342900">
              <a:lnSpc>
                <a:spcPct val="95000"/>
              </a:lnSpc>
              <a:buFont typeface="Arial" panose="020B0604020202020204" pitchFamily="34" charset="0"/>
              <a:buChar char="•"/>
            </a:pPr>
            <a:r>
              <a:rPr lang="en-GB" dirty="0" smtClean="0"/>
              <a:t>Living graphs</a:t>
            </a:r>
          </a:p>
          <a:p>
            <a:pPr marL="342900" indent="-342900">
              <a:lnSpc>
                <a:spcPct val="95000"/>
              </a:lnSpc>
              <a:buFont typeface="Arial" panose="020B0604020202020204" pitchFamily="34" charset="0"/>
              <a:buChar char="•"/>
            </a:pPr>
            <a:r>
              <a:rPr lang="en-GB" dirty="0" smtClean="0"/>
              <a:t>Essay plans</a:t>
            </a:r>
          </a:p>
          <a:p>
            <a:pPr marL="342900" indent="-342900">
              <a:lnSpc>
                <a:spcPct val="95000"/>
              </a:lnSpc>
              <a:buFont typeface="Arial" panose="020B0604020202020204" pitchFamily="34" charset="0"/>
              <a:buChar char="•"/>
            </a:pPr>
            <a:r>
              <a:rPr lang="en-GB" dirty="0" smtClean="0"/>
              <a:t>Diamond 9s (for prioritising key features, factors, etc.)</a:t>
            </a:r>
          </a:p>
          <a:p>
            <a:pPr marL="342900" indent="-342900">
              <a:lnSpc>
                <a:spcPct val="95000"/>
              </a:lnSpc>
              <a:buFont typeface="Arial" panose="020B0604020202020204" pitchFamily="34" charset="0"/>
              <a:buChar char="•"/>
            </a:pPr>
            <a:r>
              <a:rPr lang="en-GB" dirty="0" smtClean="0"/>
              <a:t>Facebook profiles for key individuals</a:t>
            </a:r>
          </a:p>
          <a:p>
            <a:pPr marL="342900" indent="-342900">
              <a:lnSpc>
                <a:spcPct val="95000"/>
              </a:lnSpc>
              <a:buFont typeface="Arial" panose="020B0604020202020204" pitchFamily="34" charset="0"/>
              <a:buChar char="•"/>
            </a:pPr>
            <a:r>
              <a:rPr lang="en-GB" dirty="0" smtClean="0"/>
              <a:t>Puzzles and games for your friends to play.</a:t>
            </a:r>
          </a:p>
          <a:p>
            <a:pPr marL="342900" indent="-342900">
              <a:lnSpc>
                <a:spcPct val="95000"/>
              </a:lnSpc>
              <a:buFont typeface="Arial" panose="020B0604020202020204" pitchFamily="34" charset="0"/>
              <a:buChar char="•"/>
            </a:pPr>
            <a:endParaRPr lang="en-GB" dirty="0"/>
          </a:p>
          <a:p>
            <a:pPr>
              <a:lnSpc>
                <a:spcPct val="95000"/>
              </a:lnSpc>
            </a:pPr>
            <a:r>
              <a:rPr lang="en-GB" dirty="0" smtClean="0"/>
              <a:t>I have uploaded the link to ‘Show My Homework’.</a:t>
            </a:r>
            <a:endParaRPr lang="en-GB" dirty="0"/>
          </a:p>
        </p:txBody>
      </p:sp>
      <p:pic>
        <p:nvPicPr>
          <p:cNvPr id="4" name="Picture 3"/>
          <p:cNvPicPr>
            <a:picLocks noChangeAspect="1"/>
          </p:cNvPicPr>
          <p:nvPr/>
        </p:nvPicPr>
        <p:blipFill>
          <a:blip r:embed="rId2"/>
          <a:stretch>
            <a:fillRect/>
          </a:stretch>
        </p:blipFill>
        <p:spPr>
          <a:xfrm>
            <a:off x="5960810" y="2923878"/>
            <a:ext cx="4019550" cy="904875"/>
          </a:xfrm>
          <a:prstGeom prst="rect">
            <a:avLst/>
          </a:prstGeom>
        </p:spPr>
      </p:pic>
    </p:spTree>
    <p:extLst>
      <p:ext uri="{BB962C8B-B14F-4D97-AF65-F5344CB8AC3E}">
        <p14:creationId xmlns:p14="http://schemas.microsoft.com/office/powerpoint/2010/main" val="25796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7149" y="332656"/>
            <a:ext cx="7008574" cy="3298825"/>
          </a:xfrm>
        </p:spPr>
        <p:txBody>
          <a:bodyPr/>
          <a:lstStyle/>
          <a:p>
            <a:r>
              <a:rPr lang="en-GB" dirty="0" smtClean="0"/>
              <a:t>Section </a:t>
            </a:r>
            <a:r>
              <a:rPr lang="en-GB" dirty="0"/>
              <a:t>3</a:t>
            </a:r>
            <a:r>
              <a:rPr lang="en-GB" dirty="0" smtClean="0"/>
              <a:t>: General hints and tips</a:t>
            </a:r>
            <a:endParaRPr lang="en-GB" dirty="0"/>
          </a:p>
        </p:txBody>
      </p:sp>
      <p:sp>
        <p:nvSpPr>
          <p:cNvPr id="5" name="Subtitle 4"/>
          <p:cNvSpPr>
            <a:spLocks noGrp="1"/>
          </p:cNvSpPr>
          <p:nvPr>
            <p:ph type="subTitle" idx="1"/>
          </p:nvPr>
        </p:nvSpPr>
        <p:spPr>
          <a:xfrm>
            <a:off x="0" y="4149080"/>
            <a:ext cx="7414354" cy="1244600"/>
          </a:xfrm>
        </p:spPr>
        <p:txBody>
          <a:bodyPr>
            <a:normAutofit/>
          </a:bodyPr>
          <a:lstStyle/>
          <a:p>
            <a:endParaRPr lang="en-GB" dirty="0">
              <a:solidFill>
                <a:srgbClr val="003300"/>
              </a:solidFill>
            </a:endParaRPr>
          </a:p>
        </p:txBody>
      </p:sp>
    </p:spTree>
    <p:extLst>
      <p:ext uri="{BB962C8B-B14F-4D97-AF65-F5344CB8AC3E}">
        <p14:creationId xmlns:p14="http://schemas.microsoft.com/office/powerpoint/2010/main" val="95145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normAutofit/>
          </a:bodyPr>
          <a:lstStyle/>
          <a:p>
            <a:r>
              <a:rPr lang="en-GB" sz="3200" dirty="0" smtClean="0"/>
              <a:t>Revision Timetable</a:t>
            </a:r>
            <a:endParaRPr lang="en-GB" sz="3200" dirty="0"/>
          </a:p>
        </p:txBody>
      </p:sp>
      <p:pic>
        <p:nvPicPr>
          <p:cNvPr id="3" name="Picture 2" descr="Image result for revision timet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88" y="2425567"/>
            <a:ext cx="6264696" cy="3883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812" y="1196752"/>
            <a:ext cx="10369152" cy="1144929"/>
          </a:xfrm>
          <a:prstGeom prst="rect">
            <a:avLst/>
          </a:prstGeom>
          <a:noFill/>
        </p:spPr>
        <p:txBody>
          <a:bodyPr wrap="square" rtlCol="0">
            <a:spAutoFit/>
          </a:bodyPr>
          <a:lstStyle/>
          <a:p>
            <a:pPr>
              <a:lnSpc>
                <a:spcPct val="95000"/>
              </a:lnSpc>
            </a:pPr>
            <a:r>
              <a:rPr lang="en-GB" dirty="0" smtClean="0">
                <a:solidFill>
                  <a:srgbClr val="003300"/>
                </a:solidFill>
              </a:rPr>
              <a:t>It is important to plan your revision carefully for each subject, making sure that you focus your revision on what you </a:t>
            </a:r>
            <a:r>
              <a:rPr lang="en-GB" b="1" dirty="0" smtClean="0">
                <a:solidFill>
                  <a:srgbClr val="003300"/>
                </a:solidFill>
              </a:rPr>
              <a:t>don’t</a:t>
            </a:r>
            <a:r>
              <a:rPr lang="en-GB" dirty="0" smtClean="0">
                <a:solidFill>
                  <a:srgbClr val="003300"/>
                </a:solidFill>
              </a:rPr>
              <a:t> know, rather than what you </a:t>
            </a:r>
            <a:r>
              <a:rPr lang="en-GB" b="1" dirty="0" smtClean="0">
                <a:solidFill>
                  <a:srgbClr val="003300"/>
                </a:solidFill>
              </a:rPr>
              <a:t>do</a:t>
            </a:r>
            <a:r>
              <a:rPr lang="en-GB" dirty="0" smtClean="0">
                <a:solidFill>
                  <a:srgbClr val="003300"/>
                </a:solidFill>
              </a:rPr>
              <a:t> know.</a:t>
            </a:r>
            <a:endParaRPr lang="en-GB" dirty="0">
              <a:solidFill>
                <a:srgbClr val="003300"/>
              </a:solidFill>
            </a:endParaRPr>
          </a:p>
        </p:txBody>
      </p:sp>
      <p:sp>
        <p:nvSpPr>
          <p:cNvPr id="5" name="TextBox 4"/>
          <p:cNvSpPr txBox="1"/>
          <p:nvPr/>
        </p:nvSpPr>
        <p:spPr>
          <a:xfrm>
            <a:off x="7102524" y="2636912"/>
            <a:ext cx="4464496" cy="2548390"/>
          </a:xfrm>
          <a:prstGeom prst="rect">
            <a:avLst/>
          </a:prstGeom>
          <a:noFill/>
        </p:spPr>
        <p:txBody>
          <a:bodyPr wrap="square" rtlCol="0">
            <a:spAutoFit/>
          </a:bodyPr>
          <a:lstStyle/>
          <a:p>
            <a:pPr>
              <a:lnSpc>
                <a:spcPct val="95000"/>
              </a:lnSpc>
            </a:pPr>
            <a:r>
              <a:rPr lang="en-GB" dirty="0" smtClean="0">
                <a:solidFill>
                  <a:srgbClr val="003300"/>
                </a:solidFill>
              </a:rPr>
              <a:t>However, it is also important to take regular breaks.</a:t>
            </a:r>
          </a:p>
          <a:p>
            <a:pPr>
              <a:lnSpc>
                <a:spcPct val="95000"/>
              </a:lnSpc>
            </a:pPr>
            <a:endParaRPr lang="en-GB" dirty="0">
              <a:solidFill>
                <a:srgbClr val="003300"/>
              </a:solidFill>
            </a:endParaRPr>
          </a:p>
          <a:p>
            <a:pPr>
              <a:lnSpc>
                <a:spcPct val="95000"/>
              </a:lnSpc>
            </a:pPr>
            <a:endParaRPr lang="en-GB" dirty="0" smtClean="0">
              <a:solidFill>
                <a:srgbClr val="003300"/>
              </a:solidFill>
            </a:endParaRPr>
          </a:p>
          <a:p>
            <a:pPr>
              <a:lnSpc>
                <a:spcPct val="95000"/>
              </a:lnSpc>
            </a:pPr>
            <a:r>
              <a:rPr lang="en-GB" dirty="0" smtClean="0">
                <a:solidFill>
                  <a:srgbClr val="003300"/>
                </a:solidFill>
              </a:rPr>
              <a:t>And YES, you should start revising NOW, if you haven’t done so already!</a:t>
            </a:r>
            <a:endParaRPr lang="en-GB" dirty="0">
              <a:solidFill>
                <a:srgbClr val="003300"/>
              </a:solidFill>
            </a:endParaRPr>
          </a:p>
        </p:txBody>
      </p:sp>
    </p:spTree>
    <p:extLst>
      <p:ext uri="{BB962C8B-B14F-4D97-AF65-F5344CB8AC3E}">
        <p14:creationId xmlns:p14="http://schemas.microsoft.com/office/powerpoint/2010/main" val="541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Revision sessions</a:t>
            </a:r>
            <a:endParaRPr lang="en-GB" sz="4800" dirty="0"/>
          </a:p>
        </p:txBody>
      </p:sp>
      <p:sp>
        <p:nvSpPr>
          <p:cNvPr id="3" name="TextBox 2"/>
          <p:cNvSpPr txBox="1"/>
          <p:nvPr/>
        </p:nvSpPr>
        <p:spPr>
          <a:xfrm>
            <a:off x="693812" y="1772816"/>
            <a:ext cx="10153128" cy="3367076"/>
          </a:xfrm>
          <a:prstGeom prst="rect">
            <a:avLst/>
          </a:prstGeom>
          <a:noFill/>
        </p:spPr>
        <p:txBody>
          <a:bodyPr wrap="square" rtlCol="0">
            <a:spAutoFit/>
          </a:bodyPr>
          <a:lstStyle/>
          <a:p>
            <a:pPr>
              <a:lnSpc>
                <a:spcPct val="95000"/>
              </a:lnSpc>
            </a:pPr>
            <a:r>
              <a:rPr lang="en-GB" sz="3200" dirty="0" smtClean="0">
                <a:solidFill>
                  <a:srgbClr val="003300"/>
                </a:solidFill>
              </a:rPr>
              <a:t>After school revision sessions will be starting after half-term.  These sessions will run from </a:t>
            </a:r>
            <a:r>
              <a:rPr lang="en-GB" sz="3200" b="1" dirty="0" smtClean="0">
                <a:solidFill>
                  <a:srgbClr val="003300"/>
                </a:solidFill>
              </a:rPr>
              <a:t>3.20 pm until 4.20 pm every Wednesday</a:t>
            </a:r>
            <a:r>
              <a:rPr lang="en-GB" sz="3200" dirty="0">
                <a:solidFill>
                  <a:srgbClr val="003300"/>
                </a:solidFill>
              </a:rPr>
              <a:t> </a:t>
            </a:r>
            <a:r>
              <a:rPr lang="en-GB" sz="3200" dirty="0" smtClean="0">
                <a:solidFill>
                  <a:srgbClr val="003300"/>
                </a:solidFill>
              </a:rPr>
              <a:t>in H3.</a:t>
            </a:r>
          </a:p>
          <a:p>
            <a:pPr>
              <a:lnSpc>
                <a:spcPct val="95000"/>
              </a:lnSpc>
            </a:pPr>
            <a:endParaRPr lang="en-GB" sz="3200" b="1" dirty="0">
              <a:solidFill>
                <a:srgbClr val="003300"/>
              </a:solidFill>
            </a:endParaRPr>
          </a:p>
          <a:p>
            <a:pPr>
              <a:lnSpc>
                <a:spcPct val="95000"/>
              </a:lnSpc>
            </a:pPr>
            <a:r>
              <a:rPr lang="en-GB" sz="3200" dirty="0" smtClean="0">
                <a:solidFill>
                  <a:srgbClr val="003300"/>
                </a:solidFill>
              </a:rPr>
              <a:t>I will also be running lunch revision sessions after half-term.  These will be for invited students only initially, but will be open to all from January.</a:t>
            </a:r>
            <a:endParaRPr lang="en-GB" sz="3200" dirty="0">
              <a:solidFill>
                <a:srgbClr val="003300"/>
              </a:solidFill>
            </a:endParaRPr>
          </a:p>
        </p:txBody>
      </p:sp>
    </p:spTree>
    <p:extLst>
      <p:ext uri="{BB962C8B-B14F-4D97-AF65-F5344CB8AC3E}">
        <p14:creationId xmlns:p14="http://schemas.microsoft.com/office/powerpoint/2010/main" val="23375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2129"/>
            <a:ext cx="10157354" cy="976536"/>
          </a:xfrm>
        </p:spPr>
        <p:txBody>
          <a:bodyPr/>
          <a:lstStyle/>
          <a:p>
            <a:pPr algn="ctr"/>
            <a:r>
              <a:rPr lang="en-US" dirty="0" smtClean="0">
                <a:solidFill>
                  <a:srgbClr val="003300"/>
                </a:solidFill>
              </a:rPr>
              <a:t>Exam overview</a:t>
            </a:r>
            <a:endParaRPr lang="en-US" dirty="0">
              <a:solidFill>
                <a:srgbClr val="003300"/>
              </a:solidFill>
            </a:endParaRPr>
          </a:p>
        </p:txBody>
      </p:sp>
      <p:sp>
        <p:nvSpPr>
          <p:cNvPr id="5" name="TextBox 4"/>
          <p:cNvSpPr txBox="1"/>
          <p:nvPr/>
        </p:nvSpPr>
        <p:spPr>
          <a:xfrm>
            <a:off x="405780" y="1023147"/>
            <a:ext cx="11521280" cy="618630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800" dirty="0" smtClean="0">
                <a:solidFill>
                  <a:srgbClr val="003300"/>
                </a:solidFill>
              </a:rPr>
              <a:t>OCR History A: Schools History Project (From 2013)</a:t>
            </a:r>
          </a:p>
          <a:p>
            <a:pPr marL="342900" indent="-342900">
              <a:lnSpc>
                <a:spcPct val="150000"/>
              </a:lnSpc>
              <a:buFont typeface="Arial" panose="020B0604020202020204" pitchFamily="34" charset="0"/>
              <a:buChar char="•"/>
            </a:pPr>
            <a:r>
              <a:rPr lang="en-GB" sz="2800" dirty="0" smtClean="0">
                <a:solidFill>
                  <a:srgbClr val="003300"/>
                </a:solidFill>
              </a:rPr>
              <a:t>Two examination papers and one Controlled Assessment Task (CAT)</a:t>
            </a:r>
          </a:p>
          <a:p>
            <a:pPr marL="342900" indent="-342900">
              <a:lnSpc>
                <a:spcPct val="150000"/>
              </a:lnSpc>
              <a:buFont typeface="Arial" panose="020B0604020202020204" pitchFamily="34" charset="0"/>
              <a:buChar char="•"/>
            </a:pPr>
            <a:r>
              <a:rPr lang="en-GB" sz="2800" dirty="0" smtClean="0">
                <a:solidFill>
                  <a:srgbClr val="003300"/>
                </a:solidFill>
              </a:rPr>
              <a:t>Paper 1: Unit A594D/14 – Development Study with Germany c.1919-1945 – Depth Study  </a:t>
            </a:r>
            <a:r>
              <a:rPr lang="en-GB" sz="3200" dirty="0" smtClean="0">
                <a:solidFill>
                  <a:srgbClr val="003300"/>
                </a:solidFill>
              </a:rPr>
              <a:t>45% </a:t>
            </a:r>
          </a:p>
          <a:p>
            <a:pPr marL="342900" indent="-342900">
              <a:lnSpc>
                <a:spcPct val="150000"/>
              </a:lnSpc>
              <a:buFont typeface="Arial" panose="020B0604020202020204" pitchFamily="34" charset="0"/>
              <a:buChar char="•"/>
            </a:pPr>
            <a:r>
              <a:rPr lang="en-GB" sz="2800" dirty="0" smtClean="0">
                <a:solidFill>
                  <a:srgbClr val="003300"/>
                </a:solidFill>
              </a:rPr>
              <a:t>Paper 2: Unit A955A/21 – Historical Source Investigation: A Study in British History: Public Health in Britain 1800-1914  </a:t>
            </a:r>
            <a:r>
              <a:rPr lang="en-GB" sz="3200" dirty="0" smtClean="0">
                <a:solidFill>
                  <a:srgbClr val="003300"/>
                </a:solidFill>
              </a:rPr>
              <a:t>30% </a:t>
            </a:r>
          </a:p>
          <a:p>
            <a:pPr marL="342900" indent="-342900">
              <a:lnSpc>
                <a:spcPct val="150000"/>
              </a:lnSpc>
              <a:buFont typeface="Arial" panose="020B0604020202020204" pitchFamily="34" charset="0"/>
              <a:buChar char="•"/>
            </a:pPr>
            <a:r>
              <a:rPr lang="en-GB" sz="2800" dirty="0" smtClean="0">
                <a:solidFill>
                  <a:srgbClr val="003300"/>
                </a:solidFill>
              </a:rPr>
              <a:t>Unit A953: History Around Us (Warwick Castle CAT) </a:t>
            </a:r>
            <a:r>
              <a:rPr lang="en-GB" sz="3200" dirty="0" smtClean="0">
                <a:solidFill>
                  <a:srgbClr val="003300"/>
                </a:solidFill>
              </a:rPr>
              <a:t>25%</a:t>
            </a:r>
            <a:endParaRPr lang="en-GB" sz="2800" dirty="0" smtClean="0">
              <a:solidFill>
                <a:srgbClr val="003300"/>
              </a:solidFill>
            </a:endParaRPr>
          </a:p>
          <a:p>
            <a:pPr marL="342900" indent="-342900">
              <a:lnSpc>
                <a:spcPct val="150000"/>
              </a:lnSpc>
              <a:buFont typeface="Arial" panose="020B0604020202020204" pitchFamily="34" charset="0"/>
              <a:buChar char="•"/>
            </a:pPr>
            <a:endParaRPr lang="en-GB" sz="2800" dirty="0">
              <a:solidFill>
                <a:srgbClr val="003300"/>
              </a:solidFill>
            </a:endParaRP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Paper 1</a:t>
            </a:r>
            <a:endParaRPr lang="en-US" dirty="0"/>
          </a:p>
        </p:txBody>
      </p:sp>
      <p:sp>
        <p:nvSpPr>
          <p:cNvPr id="4" name="TextBox 3"/>
          <p:cNvSpPr txBox="1"/>
          <p:nvPr/>
        </p:nvSpPr>
        <p:spPr>
          <a:xfrm>
            <a:off x="693812" y="1628800"/>
            <a:ext cx="10873208" cy="5355312"/>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en-GB" dirty="0" smtClean="0">
                <a:solidFill>
                  <a:srgbClr val="003300"/>
                </a:solidFill>
              </a:rPr>
              <a:t>The first part of Section A will be on Medicine Through Time.  The second part of Section A will be on Crime and Punishment Through Time,  </a:t>
            </a:r>
            <a:r>
              <a:rPr lang="en-GB" b="1" dirty="0" smtClean="0">
                <a:solidFill>
                  <a:srgbClr val="003300"/>
                </a:solidFill>
              </a:rPr>
              <a:t>but you must ignore this section.  </a:t>
            </a:r>
            <a:r>
              <a:rPr lang="en-GB" dirty="0" smtClean="0">
                <a:solidFill>
                  <a:srgbClr val="003300"/>
                </a:solidFill>
              </a:rPr>
              <a:t>Section B will be on Weimar and Nazi Germany.</a:t>
            </a:r>
          </a:p>
          <a:p>
            <a:pPr marL="342900" indent="-342900">
              <a:lnSpc>
                <a:spcPct val="95000"/>
              </a:lnSpc>
              <a:buFont typeface="Arial" panose="020B0604020202020204" pitchFamily="34" charset="0"/>
              <a:buChar char="•"/>
            </a:pPr>
            <a:r>
              <a:rPr lang="en-GB" dirty="0" smtClean="0">
                <a:solidFill>
                  <a:srgbClr val="003300"/>
                </a:solidFill>
              </a:rPr>
              <a:t>The first part of Section A consists of two compulsory source questions (worth 7 and 8 marks respectively) and three optional sets of three non-source based questions each (worth 5, 7 and 8 marks respectively).  Students must answer all three questions in the set they choose.</a:t>
            </a:r>
          </a:p>
          <a:p>
            <a:pPr marL="342900" indent="-342900">
              <a:lnSpc>
                <a:spcPct val="95000"/>
              </a:lnSpc>
              <a:buFont typeface="Arial" panose="020B0604020202020204" pitchFamily="34" charset="0"/>
              <a:buChar char="•"/>
            </a:pPr>
            <a:r>
              <a:rPr lang="en-GB" dirty="0" smtClean="0">
                <a:solidFill>
                  <a:srgbClr val="003300"/>
                </a:solidFill>
              </a:rPr>
              <a:t>Section B consists of three compulsory source questions (worth 7, 6 and 7 marks respectively) and two optional sets of three non-source based questions each (worth 5, 7 and 8 marks respectively).  Students must answer all three questions in the set they choose.</a:t>
            </a:r>
          </a:p>
          <a:p>
            <a:pPr marL="342900" indent="-342900">
              <a:lnSpc>
                <a:spcPct val="95000"/>
              </a:lnSpc>
              <a:buFont typeface="Arial" panose="020B0604020202020204" pitchFamily="34" charset="0"/>
              <a:buChar char="•"/>
            </a:pPr>
            <a:endParaRPr lang="en-GB" dirty="0" smtClean="0">
              <a:solidFill>
                <a:srgbClr val="003300"/>
              </a:solidFill>
            </a:endParaRPr>
          </a:p>
          <a:p>
            <a:pPr marL="342900" indent="-342900">
              <a:lnSpc>
                <a:spcPct val="95000"/>
              </a:lnSpc>
              <a:buFont typeface="Arial" panose="020B0604020202020204" pitchFamily="34" charset="0"/>
              <a:buChar char="•"/>
            </a:pPr>
            <a:endParaRPr lang="en-GB" dirty="0">
              <a:solidFill>
                <a:srgbClr val="003300"/>
              </a:solidFill>
            </a:endParaRP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Structure of Paper 2</a:t>
            </a:r>
            <a:endParaRPr lang="en-GB" dirty="0"/>
          </a:p>
        </p:txBody>
      </p:sp>
      <p:sp>
        <p:nvSpPr>
          <p:cNvPr id="6" name="TextBox 5"/>
          <p:cNvSpPr txBox="1"/>
          <p:nvPr/>
        </p:nvSpPr>
        <p:spPr>
          <a:xfrm>
            <a:off x="304463" y="1844824"/>
            <a:ext cx="11783045" cy="4302716"/>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en-GB" dirty="0" smtClean="0">
                <a:solidFill>
                  <a:srgbClr val="003300"/>
                </a:solidFill>
              </a:rPr>
              <a:t>All of the questions on the paper focus on British Public Health, 1800-1914.</a:t>
            </a:r>
          </a:p>
          <a:p>
            <a:pPr marL="342900" indent="-342900">
              <a:lnSpc>
                <a:spcPct val="95000"/>
              </a:lnSpc>
              <a:buFont typeface="Arial" panose="020B0604020202020204" pitchFamily="34" charset="0"/>
              <a:buChar char="•"/>
            </a:pPr>
            <a:r>
              <a:rPr lang="en-GB" dirty="0" smtClean="0">
                <a:solidFill>
                  <a:srgbClr val="003300"/>
                </a:solidFill>
              </a:rPr>
              <a:t>You must answer </a:t>
            </a:r>
            <a:r>
              <a:rPr lang="en-GB" b="1" dirty="0" smtClean="0">
                <a:solidFill>
                  <a:srgbClr val="003300"/>
                </a:solidFill>
              </a:rPr>
              <a:t>all</a:t>
            </a:r>
            <a:r>
              <a:rPr lang="en-GB" dirty="0" smtClean="0">
                <a:solidFill>
                  <a:srgbClr val="003300"/>
                </a:solidFill>
              </a:rPr>
              <a:t> of the questions on the paper.  There will be five questions.</a:t>
            </a:r>
          </a:p>
          <a:p>
            <a:pPr marL="342900" indent="-342900">
              <a:lnSpc>
                <a:spcPct val="95000"/>
              </a:lnSpc>
              <a:buFont typeface="Arial" panose="020B0604020202020204" pitchFamily="34" charset="0"/>
              <a:buChar char="•"/>
            </a:pPr>
            <a:r>
              <a:rPr lang="en-GB" dirty="0" smtClean="0">
                <a:solidFill>
                  <a:srgbClr val="003300"/>
                </a:solidFill>
              </a:rPr>
              <a:t>All of the questions will be based on sources.</a:t>
            </a:r>
          </a:p>
          <a:p>
            <a:pPr marL="342900" indent="-342900">
              <a:lnSpc>
                <a:spcPct val="95000"/>
              </a:lnSpc>
              <a:buFont typeface="Arial" panose="020B0604020202020204" pitchFamily="34" charset="0"/>
              <a:buChar char="•"/>
            </a:pPr>
            <a:r>
              <a:rPr lang="en-GB" dirty="0" smtClean="0">
                <a:solidFill>
                  <a:srgbClr val="003300"/>
                </a:solidFill>
              </a:rPr>
              <a:t>The types of question change slightly each year, but the most common questions focus on the reliability, utility, typicality and purpose of the sources provided.</a:t>
            </a:r>
          </a:p>
          <a:p>
            <a:pPr marL="342900" indent="-342900">
              <a:lnSpc>
                <a:spcPct val="95000"/>
              </a:lnSpc>
              <a:buFont typeface="Arial" panose="020B0604020202020204" pitchFamily="34" charset="0"/>
              <a:buChar char="•"/>
            </a:pPr>
            <a:r>
              <a:rPr lang="en-GB" dirty="0" smtClean="0">
                <a:solidFill>
                  <a:srgbClr val="003300"/>
                </a:solidFill>
              </a:rPr>
              <a:t>In the final question you are always given a statement about British public health between 1800 and 1914.  You must explain reasons why you agree and disagree with the statement, using the sources to support your answer.  This question is worth </a:t>
            </a:r>
            <a:r>
              <a:rPr lang="en-GB" b="1" dirty="0" smtClean="0">
                <a:solidFill>
                  <a:srgbClr val="003300"/>
                </a:solidFill>
              </a:rPr>
              <a:t>16 marks</a:t>
            </a:r>
            <a:r>
              <a:rPr lang="en-GB" dirty="0" smtClean="0">
                <a:solidFill>
                  <a:srgbClr val="003300"/>
                </a:solidFill>
              </a:rPr>
              <a:t>.  You should allow at least </a:t>
            </a:r>
            <a:r>
              <a:rPr lang="en-GB" b="1" dirty="0" smtClean="0">
                <a:solidFill>
                  <a:srgbClr val="003300"/>
                </a:solidFill>
              </a:rPr>
              <a:t>30 minutes </a:t>
            </a:r>
            <a:r>
              <a:rPr lang="en-GB" dirty="0" smtClean="0">
                <a:solidFill>
                  <a:srgbClr val="003300"/>
                </a:solidFill>
              </a:rPr>
              <a:t>to answer this question.</a:t>
            </a:r>
            <a:endParaRPr lang="en-GB" dirty="0">
              <a:solidFill>
                <a:srgbClr val="003300"/>
              </a:solidFill>
            </a:endParaRP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7149" y="332656"/>
            <a:ext cx="7008574" cy="3298825"/>
          </a:xfrm>
        </p:spPr>
        <p:txBody>
          <a:bodyPr/>
          <a:lstStyle/>
          <a:p>
            <a:r>
              <a:rPr lang="en-GB" dirty="0" smtClean="0"/>
              <a:t>Section </a:t>
            </a:r>
            <a:r>
              <a:rPr lang="en-GB" dirty="0"/>
              <a:t>2</a:t>
            </a:r>
            <a:r>
              <a:rPr lang="en-GB" dirty="0" smtClean="0"/>
              <a:t>: Revision Strategies</a:t>
            </a:r>
            <a:endParaRPr lang="en-GB" dirty="0"/>
          </a:p>
        </p:txBody>
      </p:sp>
      <p:sp>
        <p:nvSpPr>
          <p:cNvPr id="5" name="Subtitle 4"/>
          <p:cNvSpPr>
            <a:spLocks noGrp="1"/>
          </p:cNvSpPr>
          <p:nvPr>
            <p:ph type="subTitle" idx="1"/>
          </p:nvPr>
        </p:nvSpPr>
        <p:spPr>
          <a:xfrm>
            <a:off x="0" y="4149080"/>
            <a:ext cx="7414354" cy="1244600"/>
          </a:xfrm>
        </p:spPr>
        <p:txBody>
          <a:bodyPr>
            <a:normAutofit/>
          </a:bodyPr>
          <a:lstStyle/>
          <a:p>
            <a:r>
              <a:rPr lang="en-GB" dirty="0" smtClean="0">
                <a:solidFill>
                  <a:srgbClr val="003300"/>
                </a:solidFill>
              </a:rPr>
              <a:t>Ideas to help students master the key skills needed in the History examinations</a:t>
            </a:r>
            <a:endParaRPr lang="en-GB" dirty="0">
              <a:solidFill>
                <a:srgbClr val="003300"/>
              </a:solidFill>
            </a:endParaRPr>
          </a:p>
        </p:txBody>
      </p:sp>
    </p:spTree>
    <p:extLst>
      <p:ext uri="{BB962C8B-B14F-4D97-AF65-F5344CB8AC3E}">
        <p14:creationId xmlns:p14="http://schemas.microsoft.com/office/powerpoint/2010/main" val="177548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Knowledge</a:t>
            </a:r>
            <a:endParaRPr lang="en-US" dirty="0"/>
          </a:p>
        </p:txBody>
      </p:sp>
      <p:sp>
        <p:nvSpPr>
          <p:cNvPr id="4" name="TextBox 3"/>
          <p:cNvSpPr txBox="1"/>
          <p:nvPr/>
        </p:nvSpPr>
        <p:spPr>
          <a:xfrm>
            <a:off x="941564" y="2708920"/>
            <a:ext cx="10508843" cy="1963614"/>
          </a:xfrm>
          <a:prstGeom prst="rect">
            <a:avLst/>
          </a:prstGeom>
          <a:noFill/>
        </p:spPr>
        <p:txBody>
          <a:bodyPr wrap="square" rtlCol="0">
            <a:spAutoFit/>
          </a:bodyPr>
          <a:lstStyle/>
          <a:p>
            <a:pPr>
              <a:lnSpc>
                <a:spcPct val="95000"/>
              </a:lnSpc>
            </a:pPr>
            <a:r>
              <a:rPr lang="en-GB" sz="3200" dirty="0" smtClean="0">
                <a:solidFill>
                  <a:srgbClr val="003300"/>
                </a:solidFill>
              </a:rPr>
              <a:t>Many students find it difficult to remember the amount of specific content that it is necessary to include in their answers.  The following ideas are designed to help students with this.</a:t>
            </a:r>
            <a:endParaRPr lang="en-GB" sz="3200" dirty="0">
              <a:solidFill>
                <a:srgbClr val="003300"/>
              </a:solidFill>
            </a:endParaRP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0"/>
            <a:ext cx="10157354" cy="1397000"/>
          </a:xfrm>
        </p:spPr>
        <p:txBody>
          <a:bodyPr/>
          <a:lstStyle/>
          <a:p>
            <a:r>
              <a:rPr lang="en-GB" dirty="0" smtClean="0"/>
              <a:t>Knowledge Audits</a:t>
            </a:r>
            <a:endParaRPr lang="en-GB" dirty="0"/>
          </a:p>
        </p:txBody>
      </p:sp>
      <p:sp>
        <p:nvSpPr>
          <p:cNvPr id="3" name="TextBox 2"/>
          <p:cNvSpPr txBox="1"/>
          <p:nvPr/>
        </p:nvSpPr>
        <p:spPr>
          <a:xfrm>
            <a:off x="477788" y="1628800"/>
            <a:ext cx="10580851" cy="2548390"/>
          </a:xfrm>
          <a:prstGeom prst="rect">
            <a:avLst/>
          </a:prstGeom>
          <a:noFill/>
        </p:spPr>
        <p:txBody>
          <a:bodyPr wrap="square" rtlCol="0">
            <a:spAutoFit/>
          </a:bodyPr>
          <a:lstStyle/>
          <a:p>
            <a:pPr>
              <a:lnSpc>
                <a:spcPct val="95000"/>
              </a:lnSpc>
            </a:pPr>
            <a:r>
              <a:rPr lang="en-GB" dirty="0" smtClean="0">
                <a:solidFill>
                  <a:srgbClr val="003300"/>
                </a:solidFill>
              </a:rPr>
              <a:t>A knowledge audit is a useful tool for identifying exactly what you do and do not know in preparation for the examinations.  I have uploaded a knowledge audit for each of the three units onto ‘Show My Homework’.  The idea is that you ‘RAG’ (red, amber, green) each topic to identify the areas you need to focus on for your revision.  You can then repeat the process every few weeks, in order to check your progress and refine your revision plan.</a:t>
            </a:r>
            <a:endParaRPr lang="en-GB" dirty="0">
              <a:solidFill>
                <a:srgbClr val="0033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97235479"/>
              </p:ext>
            </p:extLst>
          </p:nvPr>
        </p:nvGraphicFramePr>
        <p:xfrm>
          <a:off x="1197868" y="4293095"/>
          <a:ext cx="8784976" cy="2438400"/>
        </p:xfrm>
        <a:graphic>
          <a:graphicData uri="http://schemas.openxmlformats.org/drawingml/2006/table">
            <a:tbl>
              <a:tblPr firstRow="1" firstCol="1" lastRow="1" lastCol="1" bandRow="1" bandCol="1"/>
              <a:tblGrid>
                <a:gridCol w="6713722">
                  <a:extLst>
                    <a:ext uri="{9D8B030D-6E8A-4147-A177-3AD203B41FA5}">
                      <a16:colId xmlns:a16="http://schemas.microsoft.com/office/drawing/2014/main" val="508337801"/>
                    </a:ext>
                  </a:extLst>
                </a:gridCol>
                <a:gridCol w="2071254">
                  <a:extLst>
                    <a:ext uri="{9D8B030D-6E8A-4147-A177-3AD203B41FA5}">
                      <a16:colId xmlns:a16="http://schemas.microsoft.com/office/drawing/2014/main" val="537109460"/>
                    </a:ext>
                  </a:extLst>
                </a:gridCol>
              </a:tblGrid>
              <a:tr h="145463">
                <a:tc>
                  <a:txBody>
                    <a:bodyPr/>
                    <a:lstStyle/>
                    <a:p>
                      <a:pPr algn="ctr">
                        <a:spcAft>
                          <a:spcPts val="0"/>
                        </a:spcAft>
                      </a:pPr>
                      <a:r>
                        <a:rPr lang="en-GB" sz="1000">
                          <a:effectLst/>
                          <a:latin typeface="Comic Sans MS" panose="030F0702030302020204" pitchFamily="66" charset="0"/>
                          <a:ea typeface="Times New Roman" panose="02020603050405020304" pitchFamily="18" charset="0"/>
                        </a:rPr>
                        <a:t>Topic</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omic Sans MS" panose="030F0702030302020204" pitchFamily="66" charset="0"/>
                          <a:ea typeface="Times New Roman" panose="02020603050405020304" pitchFamily="18" charset="0"/>
                        </a:rPr>
                        <a:t>Understanding</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483269"/>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Prehistoric beliefs about the causes of illness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498245"/>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Prehistoric treatments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01930"/>
                  </a:ext>
                </a:extLst>
              </a:tr>
              <a:tr h="145463">
                <a:tc>
                  <a:txBody>
                    <a:bodyPr/>
                    <a:lstStyle/>
                    <a:p>
                      <a:pPr>
                        <a:spcAft>
                          <a:spcPts val="0"/>
                        </a:spcAft>
                      </a:pPr>
                      <a:r>
                        <a:rPr lang="en-GB" sz="1000" dirty="0">
                          <a:effectLst/>
                          <a:latin typeface="Comic Sans MS" panose="030F0702030302020204" pitchFamily="66" charset="0"/>
                          <a:ea typeface="Times New Roman" panose="02020603050405020304" pitchFamily="18" charset="0"/>
                        </a:rPr>
                        <a:t>Ancient Egyptian beliefs about the causes of illness</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964687"/>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Ancient Egyptian treatments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249583"/>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Ancient Egyptian methods of disease prevention</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00554"/>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Four Humours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282534"/>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Importance of Hippocrates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919647"/>
                  </a:ext>
                </a:extLst>
              </a:tr>
              <a:tr h="145463">
                <a:tc>
                  <a:txBody>
                    <a:bodyPr/>
                    <a:lstStyle/>
                    <a:p>
                      <a:pPr>
                        <a:spcAft>
                          <a:spcPts val="0"/>
                        </a:spcAft>
                      </a:pPr>
                      <a:r>
                        <a:rPr lang="en-GB" sz="1000" dirty="0" err="1" smtClean="0">
                          <a:effectLst/>
                          <a:latin typeface="Comic Sans MS" panose="030F0702030302020204" pitchFamily="66" charset="0"/>
                          <a:ea typeface="Times New Roman" panose="02020603050405020304" pitchFamily="18" charset="0"/>
                        </a:rPr>
                        <a:t>Asclepeia</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915789"/>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Importance of Galen</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266913"/>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Ancient Roman public health</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401278"/>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Impact of Christianity and Islam on medieval medical development</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275347"/>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Medieval hospitals and healers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659913"/>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Medieval knowledge of the human body and causes of disease</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023293"/>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Medieval treatments</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omic Sans MS" panose="030F0702030302020204" pitchFamily="66"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13593"/>
                  </a:ext>
                </a:extLst>
              </a:tr>
              <a:tr h="145463">
                <a:tc>
                  <a:txBody>
                    <a:bodyPr/>
                    <a:lstStyle/>
                    <a:p>
                      <a:pPr>
                        <a:spcAft>
                          <a:spcPts val="0"/>
                        </a:spcAft>
                      </a:pPr>
                      <a:r>
                        <a:rPr lang="en-GB" sz="1000">
                          <a:effectLst/>
                          <a:latin typeface="Comic Sans MS" panose="030F0702030302020204" pitchFamily="66" charset="0"/>
                          <a:ea typeface="Times New Roman" panose="02020603050405020304" pitchFamily="18" charset="0"/>
                        </a:rPr>
                        <a:t>Medieval surgery</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omic Sans MS" panose="030F0702030302020204" pitchFamily="66"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812170"/>
                  </a:ext>
                </a:extLst>
              </a:tr>
            </a:tbl>
          </a:graphicData>
        </a:graphic>
      </p:graphicFrame>
    </p:spTree>
    <p:extLst>
      <p:ext uri="{BB962C8B-B14F-4D97-AF65-F5344CB8AC3E}">
        <p14:creationId xmlns:p14="http://schemas.microsoft.com/office/powerpoint/2010/main" val="3010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Booklets</a:t>
            </a:r>
            <a:endParaRPr lang="en-GB" dirty="0"/>
          </a:p>
        </p:txBody>
      </p:sp>
      <p:sp>
        <p:nvSpPr>
          <p:cNvPr id="3" name="TextBox 2"/>
          <p:cNvSpPr txBox="1"/>
          <p:nvPr/>
        </p:nvSpPr>
        <p:spPr>
          <a:xfrm>
            <a:off x="981844" y="1844824"/>
            <a:ext cx="10292819" cy="2548390"/>
          </a:xfrm>
          <a:prstGeom prst="rect">
            <a:avLst/>
          </a:prstGeom>
          <a:noFill/>
        </p:spPr>
        <p:txBody>
          <a:bodyPr wrap="square" rtlCol="0">
            <a:spAutoFit/>
          </a:bodyPr>
          <a:lstStyle/>
          <a:p>
            <a:pPr>
              <a:lnSpc>
                <a:spcPct val="95000"/>
              </a:lnSpc>
            </a:pPr>
            <a:r>
              <a:rPr lang="en-GB" dirty="0" smtClean="0">
                <a:solidFill>
                  <a:srgbClr val="003300"/>
                </a:solidFill>
              </a:rPr>
              <a:t>I have made a revision booklet for each of the topics covered, including a booklet that has a step-by-step guide to how to answer each of the most commonly asked examination questions.  The full set of six booklets is available from Reprographics for £4.50.  There are also some available to buy straight after this session.</a:t>
            </a:r>
          </a:p>
          <a:p>
            <a:pPr>
              <a:lnSpc>
                <a:spcPct val="95000"/>
              </a:lnSpc>
            </a:pPr>
            <a:endParaRPr lang="en-GB" dirty="0">
              <a:solidFill>
                <a:srgbClr val="003300"/>
              </a:solidFill>
            </a:endParaRPr>
          </a:p>
          <a:p>
            <a:pPr>
              <a:lnSpc>
                <a:spcPct val="95000"/>
              </a:lnSpc>
            </a:pPr>
            <a:r>
              <a:rPr lang="en-GB" dirty="0" smtClean="0">
                <a:solidFill>
                  <a:srgbClr val="003300"/>
                </a:solidFill>
              </a:rPr>
              <a:t>The revision booklets can be used in a variety of ways, such as:</a:t>
            </a:r>
            <a:endParaRPr lang="en-GB" dirty="0">
              <a:solidFill>
                <a:srgbClr val="003300"/>
              </a:solidFill>
            </a:endParaRPr>
          </a:p>
        </p:txBody>
      </p:sp>
    </p:spTree>
    <p:extLst>
      <p:ext uri="{BB962C8B-B14F-4D97-AF65-F5344CB8AC3E}">
        <p14:creationId xmlns:p14="http://schemas.microsoft.com/office/powerpoint/2010/main" val="18385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1837</Words>
  <Application>Microsoft Office PowerPoint</Application>
  <PresentationFormat>Custom</PresentationFormat>
  <Paragraphs>172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Comic Sans MS</vt:lpstr>
      <vt:lpstr>Times New Roman</vt:lpstr>
      <vt:lpstr>Welcome back to school presentation</vt:lpstr>
      <vt:lpstr>GCSE History</vt:lpstr>
      <vt:lpstr>Section 1: How GCSE History Works</vt:lpstr>
      <vt:lpstr>Exam overview</vt:lpstr>
      <vt:lpstr>Structure of Paper 1</vt:lpstr>
      <vt:lpstr>Structure of Paper 2</vt:lpstr>
      <vt:lpstr>Section 2: Revision Strategies</vt:lpstr>
      <vt:lpstr>Contextual Knowledge</vt:lpstr>
      <vt:lpstr>Knowledge Audits</vt:lpstr>
      <vt:lpstr>Revision Booklets</vt:lpstr>
      <vt:lpstr>Condensing notes</vt:lpstr>
      <vt:lpstr>CORNELL NOTES</vt:lpstr>
      <vt:lpstr>Individuals cards</vt:lpstr>
      <vt:lpstr>Timelines</vt:lpstr>
      <vt:lpstr>Q&amp;A cards</vt:lpstr>
      <vt:lpstr>Dynamic Learning</vt:lpstr>
      <vt:lpstr>Source-based Questions</vt:lpstr>
      <vt:lpstr>‘ASK’ System</vt:lpstr>
      <vt:lpstr>PowerPoint Presentation</vt:lpstr>
      <vt:lpstr>PowerPoint Presentation</vt:lpstr>
      <vt:lpstr>The 16 mark question</vt:lpstr>
      <vt:lpstr>PowerPoint Presentation</vt:lpstr>
      <vt:lpstr>PowerPoint Presentation</vt:lpstr>
      <vt:lpstr>Access to sources</vt:lpstr>
      <vt:lpstr>Classtools.net</vt:lpstr>
      <vt:lpstr>Section 3: General hints and tips</vt:lpstr>
      <vt:lpstr>Revision Timetable</vt:lpstr>
      <vt:lpstr>Revision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2016-10-16T21:09:18Z</dcterms:created>
  <dcterms:modified xsi:type="dcterms:W3CDTF">2016-11-02T14:59:45Z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